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5"/>
  </p:sldMasterIdLst>
  <p:notesMasterIdLst>
    <p:notesMasterId r:id="rId25"/>
  </p:notesMasterIdLst>
  <p:sldIdLst>
    <p:sldId id="256" r:id="rId6"/>
    <p:sldId id="261" r:id="rId7"/>
    <p:sldId id="263" r:id="rId8"/>
    <p:sldId id="264" r:id="rId9"/>
    <p:sldId id="262" r:id="rId10"/>
    <p:sldId id="275" r:id="rId11"/>
    <p:sldId id="265" r:id="rId12"/>
    <p:sldId id="257" r:id="rId13"/>
    <p:sldId id="259" r:id="rId14"/>
    <p:sldId id="260" r:id="rId15"/>
    <p:sldId id="268" r:id="rId16"/>
    <p:sldId id="271" r:id="rId17"/>
    <p:sldId id="269" r:id="rId18"/>
    <p:sldId id="273" r:id="rId19"/>
    <p:sldId id="270" r:id="rId20"/>
    <p:sldId id="274" r:id="rId21"/>
    <p:sldId id="266" r:id="rId22"/>
    <p:sldId id="258" r:id="rId23"/>
    <p:sldId id="267" r:id="rId24"/>
  </p:sldIdLst>
  <p:sldSz cx="9144000" cy="6858000" type="screen4x3"/>
  <p:notesSz cx="6735763" cy="9866313"/>
  <p:defaultTextStyle>
    <a:defPPr>
      <a:defRPr lang="ja-JP"/>
    </a:defPPr>
    <a:lvl1pPr algn="l" rtl="0" fontAlgn="base">
      <a:spcBef>
        <a:spcPct val="0"/>
      </a:spcBef>
      <a:spcAft>
        <a:spcPct val="0"/>
      </a:spcAft>
      <a:defRPr kumimoji="1" kern="1200">
        <a:solidFill>
          <a:schemeClr val="tx1"/>
        </a:solidFill>
        <a:latin typeface="Calibri"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Calibri"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Calibri"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Calibri"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Calibri"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Calibri"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Calibri"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Calibri"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Calibri" pitchFamily="34" charset="0"/>
        <a:ea typeface="ＭＳ Ｐゴシック" pitchFamily="50" charset="-128"/>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2880">
          <p15:clr>
            <a:srgbClr val="A4A3A4"/>
          </p15:clr>
        </p15:guide>
        <p15:guide id="3" pos="4241" userDrawn="1">
          <p15:clr>
            <a:srgbClr val="A4A3A4"/>
          </p15:clr>
        </p15:guide>
        <p15:guide id="4" pos="1519" userDrawn="1">
          <p15:clr>
            <a:srgbClr val="A4A3A4"/>
          </p15:clr>
        </p15:guide>
        <p15:guide id="5" pos="158" userDrawn="1">
          <p15:clr>
            <a:srgbClr val="A4A3A4"/>
          </p15:clr>
        </p15:guide>
        <p15:guide id="6" pos="5602" userDrawn="1">
          <p15:clr>
            <a:srgbClr val="A4A3A4"/>
          </p15:clr>
        </p15:guide>
        <p15:guide id="7" orient="horz" pos="1253" userDrawn="1">
          <p15:clr>
            <a:srgbClr val="A4A3A4"/>
          </p15:clr>
        </p15:guide>
        <p15:guide id="8" orient="horz" pos="30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C60"/>
    <a:srgbClr val="00D5C1"/>
    <a:srgbClr val="59DEC4"/>
    <a:srgbClr val="F2F5D8"/>
    <a:srgbClr val="FFFD78"/>
    <a:srgbClr val="00FDFF"/>
    <a:srgbClr val="59DE6C"/>
    <a:srgbClr val="59E2DC"/>
    <a:srgbClr val="FFFFCC"/>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58" autoAdjust="0"/>
    <p:restoredTop sz="86409" autoAdjust="0"/>
  </p:normalViewPr>
  <p:slideViewPr>
    <p:cSldViewPr>
      <p:cViewPr varScale="1">
        <p:scale>
          <a:sx n="118" d="100"/>
          <a:sy n="118" d="100"/>
        </p:scale>
        <p:origin x="-1602" y="-96"/>
      </p:cViewPr>
      <p:guideLst>
        <p:guide orient="horz" pos="2160"/>
        <p:guide orient="horz" pos="1253"/>
        <p:guide orient="horz" pos="3067"/>
        <p:guide pos="2880"/>
        <p:guide pos="4241"/>
        <p:guide pos="1519"/>
        <p:guide pos="158"/>
        <p:guide pos="5602"/>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a:lvl1pPr>
          </a:lstStyle>
          <a:p>
            <a:fld id="{6810DCE6-BB3C-0545-B9EE-DBBA8A3ACCE7}" type="datetimeFigureOut">
              <a:rPr kumimoji="1" lang="ja-JP" altLang="en-US" smtClean="0"/>
              <a:t>2018/1/29</a:t>
            </a:fld>
            <a:endParaRPr kumimoji="1" lang="ja-JP" altLang="en-US"/>
          </a:p>
        </p:txBody>
      </p:sp>
      <p:sp>
        <p:nvSpPr>
          <p:cNvPr id="4" name="スライド イメージ プレースホルダー 3"/>
          <p:cNvSpPr>
            <a:spLocks noGrp="1" noRot="1" noChangeAspect="1"/>
          </p:cNvSpPr>
          <p:nvPr>
            <p:ph type="sldImg" idx="2"/>
          </p:nvPr>
        </p:nvSpPr>
        <p:spPr>
          <a:xfrm>
            <a:off x="1147763" y="1233488"/>
            <a:ext cx="4440237"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100" y="4748213"/>
            <a:ext cx="5389563" cy="3884612"/>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013"/>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763" y="9371013"/>
            <a:ext cx="2919412" cy="495300"/>
          </a:xfrm>
          <a:prstGeom prst="rect">
            <a:avLst/>
          </a:prstGeom>
        </p:spPr>
        <p:txBody>
          <a:bodyPr vert="horz" lIns="91440" tIns="45720" rIns="91440" bIns="45720" rtlCol="0" anchor="b"/>
          <a:lstStyle>
            <a:lvl1pPr algn="r">
              <a:defRPr sz="1200"/>
            </a:lvl1pPr>
          </a:lstStyle>
          <a:p>
            <a:fld id="{1A057837-016A-3641-AAEC-478FCEED20AE}" type="slidenum">
              <a:rPr kumimoji="1" lang="ja-JP" altLang="en-US" smtClean="0"/>
              <a:t>‹#›</a:t>
            </a:fld>
            <a:endParaRPr kumimoji="1" lang="ja-JP" altLang="en-US"/>
          </a:p>
        </p:txBody>
      </p:sp>
    </p:spTree>
    <p:extLst>
      <p:ext uri="{BB962C8B-B14F-4D97-AF65-F5344CB8AC3E}">
        <p14:creationId xmlns:p14="http://schemas.microsoft.com/office/powerpoint/2010/main" val="151839127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1</a:t>
            </a:fld>
            <a:endParaRPr kumimoji="1" lang="ja-JP" altLang="en-US"/>
          </a:p>
        </p:txBody>
      </p:sp>
    </p:spTree>
    <p:extLst>
      <p:ext uri="{BB962C8B-B14F-4D97-AF65-F5344CB8AC3E}">
        <p14:creationId xmlns:p14="http://schemas.microsoft.com/office/powerpoint/2010/main" val="1874124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11</a:t>
            </a:fld>
            <a:endParaRPr kumimoji="1" lang="ja-JP" altLang="en-US"/>
          </a:p>
        </p:txBody>
      </p:sp>
    </p:spTree>
    <p:extLst>
      <p:ext uri="{BB962C8B-B14F-4D97-AF65-F5344CB8AC3E}">
        <p14:creationId xmlns:p14="http://schemas.microsoft.com/office/powerpoint/2010/main" val="900238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12</a:t>
            </a:fld>
            <a:endParaRPr kumimoji="1" lang="ja-JP" altLang="en-US"/>
          </a:p>
        </p:txBody>
      </p:sp>
    </p:spTree>
    <p:extLst>
      <p:ext uri="{BB962C8B-B14F-4D97-AF65-F5344CB8AC3E}">
        <p14:creationId xmlns:p14="http://schemas.microsoft.com/office/powerpoint/2010/main" val="889282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13</a:t>
            </a:fld>
            <a:endParaRPr kumimoji="1" lang="ja-JP" altLang="en-US"/>
          </a:p>
        </p:txBody>
      </p:sp>
    </p:spTree>
    <p:extLst>
      <p:ext uri="{BB962C8B-B14F-4D97-AF65-F5344CB8AC3E}">
        <p14:creationId xmlns:p14="http://schemas.microsoft.com/office/powerpoint/2010/main" val="814731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14</a:t>
            </a:fld>
            <a:endParaRPr kumimoji="1" lang="ja-JP" altLang="en-US"/>
          </a:p>
        </p:txBody>
      </p:sp>
    </p:spTree>
    <p:extLst>
      <p:ext uri="{BB962C8B-B14F-4D97-AF65-F5344CB8AC3E}">
        <p14:creationId xmlns:p14="http://schemas.microsoft.com/office/powerpoint/2010/main" val="2032832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15</a:t>
            </a:fld>
            <a:endParaRPr kumimoji="1" lang="ja-JP" altLang="en-US"/>
          </a:p>
        </p:txBody>
      </p:sp>
    </p:spTree>
    <p:extLst>
      <p:ext uri="{BB962C8B-B14F-4D97-AF65-F5344CB8AC3E}">
        <p14:creationId xmlns:p14="http://schemas.microsoft.com/office/powerpoint/2010/main" val="1605236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88C2A53-7E8C-3F4E-8AE2-DCBBF65A142D}" type="slidenum">
              <a:rPr lang="ja-JP" altLang="en-US" smtClean="0"/>
              <a:pPr/>
              <a:t>16</a:t>
            </a:fld>
            <a:endParaRPr lang="ja-JP" altLang="en-US"/>
          </a:p>
        </p:txBody>
      </p:sp>
    </p:spTree>
    <p:extLst>
      <p:ext uri="{BB962C8B-B14F-4D97-AF65-F5344CB8AC3E}">
        <p14:creationId xmlns:p14="http://schemas.microsoft.com/office/powerpoint/2010/main" val="1399937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88C2A53-7E8C-3F4E-8AE2-DCBBF65A142D}" type="slidenum">
              <a:rPr lang="ja-JP" altLang="en-US" smtClean="0"/>
              <a:pPr/>
              <a:t>2</a:t>
            </a:fld>
            <a:endParaRPr lang="ja-JP" altLang="en-US"/>
          </a:p>
        </p:txBody>
      </p:sp>
    </p:spTree>
    <p:extLst>
      <p:ext uri="{BB962C8B-B14F-4D97-AF65-F5344CB8AC3E}">
        <p14:creationId xmlns:p14="http://schemas.microsoft.com/office/powerpoint/2010/main" val="3640976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88C2A53-7E8C-3F4E-8AE2-DCBBF65A142D}" type="slidenum">
              <a:rPr lang="ja-JP" altLang="en-US" smtClean="0"/>
              <a:pPr/>
              <a:t>3</a:t>
            </a:fld>
            <a:endParaRPr lang="ja-JP" altLang="en-US"/>
          </a:p>
        </p:txBody>
      </p:sp>
    </p:spTree>
    <p:extLst>
      <p:ext uri="{BB962C8B-B14F-4D97-AF65-F5344CB8AC3E}">
        <p14:creationId xmlns:p14="http://schemas.microsoft.com/office/powerpoint/2010/main" val="2018379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5</a:t>
            </a:fld>
            <a:endParaRPr kumimoji="1" lang="ja-JP" altLang="en-US"/>
          </a:p>
        </p:txBody>
      </p:sp>
    </p:spTree>
    <p:extLst>
      <p:ext uri="{BB962C8B-B14F-4D97-AF65-F5344CB8AC3E}">
        <p14:creationId xmlns:p14="http://schemas.microsoft.com/office/powerpoint/2010/main" val="3021931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88C2A53-7E8C-3F4E-8AE2-DCBBF65A142D}" type="slidenum">
              <a:rPr lang="ja-JP" altLang="en-US" smtClean="0"/>
              <a:pPr/>
              <a:t>6</a:t>
            </a:fld>
            <a:endParaRPr lang="ja-JP" altLang="en-US"/>
          </a:p>
        </p:txBody>
      </p:sp>
    </p:spTree>
    <p:extLst>
      <p:ext uri="{BB962C8B-B14F-4D97-AF65-F5344CB8AC3E}">
        <p14:creationId xmlns:p14="http://schemas.microsoft.com/office/powerpoint/2010/main" val="174796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7</a:t>
            </a:fld>
            <a:endParaRPr kumimoji="1" lang="ja-JP" altLang="en-US"/>
          </a:p>
        </p:txBody>
      </p:sp>
    </p:spTree>
    <p:extLst>
      <p:ext uri="{BB962C8B-B14F-4D97-AF65-F5344CB8AC3E}">
        <p14:creationId xmlns:p14="http://schemas.microsoft.com/office/powerpoint/2010/main" val="1735109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8</a:t>
            </a:fld>
            <a:endParaRPr kumimoji="1" lang="ja-JP" altLang="en-US"/>
          </a:p>
        </p:txBody>
      </p:sp>
    </p:spTree>
    <p:extLst>
      <p:ext uri="{BB962C8B-B14F-4D97-AF65-F5344CB8AC3E}">
        <p14:creationId xmlns:p14="http://schemas.microsoft.com/office/powerpoint/2010/main" val="551123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9</a:t>
            </a:fld>
            <a:endParaRPr kumimoji="1" lang="ja-JP" altLang="en-US"/>
          </a:p>
        </p:txBody>
      </p:sp>
    </p:spTree>
    <p:extLst>
      <p:ext uri="{BB962C8B-B14F-4D97-AF65-F5344CB8AC3E}">
        <p14:creationId xmlns:p14="http://schemas.microsoft.com/office/powerpoint/2010/main" val="1120618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10</a:t>
            </a:fld>
            <a:endParaRPr kumimoji="1" lang="ja-JP" altLang="en-US"/>
          </a:p>
        </p:txBody>
      </p:sp>
    </p:spTree>
    <p:extLst>
      <p:ext uri="{BB962C8B-B14F-4D97-AF65-F5344CB8AC3E}">
        <p14:creationId xmlns:p14="http://schemas.microsoft.com/office/powerpoint/2010/main" val="233884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4" name="Picture 2" descr="ba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350" y="6807200"/>
            <a:ext cx="9148763"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ba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63" y="0"/>
            <a:ext cx="9148763"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Title_lin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1650" y="3314700"/>
            <a:ext cx="651033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foote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46050" y="6607175"/>
            <a:ext cx="1793875"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9" descr="HL01E"/>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7451725" y="6588125"/>
            <a:ext cx="1398588"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0" descr="HL02E"/>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68313" y="3644900"/>
            <a:ext cx="28289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1" descr="3GSE_T[1]"/>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164388" y="2516188"/>
            <a:ext cx="15843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Rectangle 8"/>
          <p:cNvSpPr>
            <a:spLocks noGrp="1" noChangeArrowheads="1"/>
          </p:cNvSpPr>
          <p:nvPr>
            <p:ph type="ctrTitle" sz="quarter"/>
          </p:nvPr>
        </p:nvSpPr>
        <p:spPr>
          <a:xfrm>
            <a:off x="468313" y="2852738"/>
            <a:ext cx="6480175" cy="431800"/>
          </a:xfrm>
        </p:spPr>
        <p:txBody>
          <a:bodyPr/>
          <a:lstStyle>
            <a:lvl1pPr>
              <a:defRPr/>
            </a:lvl1pPr>
          </a:lstStyle>
          <a:p>
            <a:pPr lvl="0"/>
            <a:r>
              <a:rPr lang="ja-JP" altLang="en-US" noProof="0"/>
              <a:t>マスタ タイトルの書式設定</a:t>
            </a:r>
          </a:p>
        </p:txBody>
      </p:sp>
      <p:sp>
        <p:nvSpPr>
          <p:cNvPr id="5138" name="Rectangle 18"/>
          <p:cNvSpPr>
            <a:spLocks noGrp="1" noChangeArrowheads="1"/>
          </p:cNvSpPr>
          <p:nvPr>
            <p:ph type="subTitle" sz="quarter" idx="1"/>
          </p:nvPr>
        </p:nvSpPr>
        <p:spPr>
          <a:xfrm>
            <a:off x="468313" y="3429000"/>
            <a:ext cx="6400800" cy="1752600"/>
          </a:xfrm>
        </p:spPr>
        <p:txBody>
          <a:bodyPr/>
          <a:lstStyle>
            <a:lvl1pPr marL="0" indent="0">
              <a:buFontTx/>
              <a:buNone/>
              <a:defRPr kumimoji="0" sz="1100">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ltLang="ja-JP" noProof="0"/>
              <a:t>20  </a:t>
            </a:r>
            <a:r>
              <a:rPr lang="ja-JP" altLang="en-US" noProof="0"/>
              <a:t>年  月  日</a:t>
            </a:r>
          </a:p>
        </p:txBody>
      </p:sp>
    </p:spTree>
    <p:extLst>
      <p:ext uri="{BB962C8B-B14F-4D97-AF65-F5344CB8AC3E}">
        <p14:creationId xmlns:p14="http://schemas.microsoft.com/office/powerpoint/2010/main" val="394981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6"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514BC4C1-CAFE-41DE-A813-FB3DE5ACE0AE}" type="slidenum">
              <a:rPr lang="en-US" altLang="ja-JP"/>
              <a:pPr>
                <a:defRPr/>
              </a:pPr>
              <a:t>‹#›</a:t>
            </a:fld>
            <a:endParaRPr lang="en-US" altLang="ja-JP"/>
          </a:p>
        </p:txBody>
      </p:sp>
      <p:sp>
        <p:nvSpPr>
          <p:cNvPr id="7"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3108098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5"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4C08D89C-0EE2-4167-B367-6F66F5E6B131}" type="slidenum">
              <a:rPr lang="en-US" altLang="ja-JP"/>
              <a:pPr>
                <a:defRPr/>
              </a:pPr>
              <a:t>‹#›</a:t>
            </a:fld>
            <a:endParaRPr lang="en-US" altLang="ja-JP"/>
          </a:p>
        </p:txBody>
      </p:sp>
      <p:sp>
        <p:nvSpPr>
          <p:cNvPr id="6"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3882193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32588" y="144463"/>
            <a:ext cx="2160587" cy="6164262"/>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250825" y="144463"/>
            <a:ext cx="6329363" cy="616426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5"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39E990A8-BF83-4C9C-B607-1171992D1CE9}" type="slidenum">
              <a:rPr lang="en-US" altLang="ja-JP"/>
              <a:pPr>
                <a:defRPr/>
              </a:pPr>
              <a:t>‹#›</a:t>
            </a:fld>
            <a:endParaRPr lang="en-US" altLang="ja-JP"/>
          </a:p>
        </p:txBody>
      </p:sp>
      <p:sp>
        <p:nvSpPr>
          <p:cNvPr id="6"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3030413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a:xfrm>
            <a:off x="628650" y="6420748"/>
            <a:ext cx="20574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3028951" y="6420748"/>
            <a:ext cx="3086100" cy="365125"/>
          </a:xfrm>
          <a:prstGeom prst="rect">
            <a:avLst/>
          </a:prstGeom>
        </p:spPr>
        <p:txBody>
          <a:bodyPr/>
          <a:lstStyle/>
          <a:p>
            <a:endParaRPr kumimoji="1" lang="ja-JP" altLang="en-US"/>
          </a:p>
        </p:txBody>
      </p:sp>
      <p:sp>
        <p:nvSpPr>
          <p:cNvPr id="7" name="正方形/長方形 93"/>
          <p:cNvSpPr>
            <a:spLocks noChangeArrowheads="1"/>
          </p:cNvSpPr>
          <p:nvPr userDrawn="1"/>
        </p:nvSpPr>
        <p:spPr bwMode="auto">
          <a:xfrm>
            <a:off x="204787" y="1844678"/>
            <a:ext cx="6101954" cy="2879725"/>
          </a:xfrm>
          <a:prstGeom prst="rect">
            <a:avLst/>
          </a:prstGeom>
          <a:solidFill>
            <a:srgbClr val="006C60"/>
          </a:solidFill>
          <a:ln>
            <a:noFill/>
          </a:ln>
          <a:extLst/>
        </p:spPr>
        <p:txBody>
          <a:bodyPr tIns="24923" bIns="24923" anchor="ct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defRPr/>
            </a:pPr>
            <a:endParaRPr lang="ja-JP" altLang="en-US" sz="1662" b="1">
              <a:solidFill>
                <a:srgbClr val="FFFFFF"/>
              </a:solidFill>
              <a:latin typeface="Meiryo UI" charset="-128"/>
              <a:ea typeface="Meiryo UI" charset="-128"/>
              <a:cs typeface="Meiryo UI" charset="-128"/>
            </a:endParaRPr>
          </a:p>
        </p:txBody>
      </p:sp>
      <p:pic>
        <p:nvPicPr>
          <p:cNvPr id="6" name="Picture 16"/>
          <p:cNvPicPr>
            <a:picLocks noChangeAspect="1" noChangeArrowheads="1"/>
          </p:cNvPicPr>
          <p:nvPr userDrawn="1"/>
        </p:nvPicPr>
        <p:blipFill>
          <a:blip r:embed="rId2" cstate="hqprint">
            <a:extLst>
              <a:ext uri="{28A0092B-C50C-407E-A947-70E740481C1C}">
                <a14:useLocalDpi xmlns:a14="http://schemas.microsoft.com/office/drawing/2010/main"/>
              </a:ext>
            </a:extLst>
          </a:blip>
          <a:srcRect/>
          <a:stretch>
            <a:fillRect/>
          </a:stretch>
        </p:blipFill>
        <p:spPr bwMode="auto">
          <a:xfrm>
            <a:off x="204787" y="4869160"/>
            <a:ext cx="2161225" cy="4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1349379"/>
      </p:ext>
    </p:extLst>
  </p:cSld>
  <p:clrMapOvr>
    <a:masterClrMapping/>
  </p:clrMapOvr>
  <p:extLst>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本編（著作権表記あり）">
    <p:spTree>
      <p:nvGrpSpPr>
        <p:cNvPr id="1" name=""/>
        <p:cNvGrpSpPr/>
        <p:nvPr/>
      </p:nvGrpSpPr>
      <p:grpSpPr>
        <a:xfrm>
          <a:off x="0" y="0"/>
          <a:ext cx="0" cy="0"/>
          <a:chOff x="0" y="0"/>
          <a:chExt cx="0" cy="0"/>
        </a:xfrm>
      </p:grpSpPr>
      <p:grpSp>
        <p:nvGrpSpPr>
          <p:cNvPr id="3" name="グループ化 93"/>
          <p:cNvGrpSpPr>
            <a:grpSpLocks/>
          </p:cNvGrpSpPr>
          <p:nvPr userDrawn="1"/>
        </p:nvGrpSpPr>
        <p:grpSpPr bwMode="auto">
          <a:xfrm>
            <a:off x="118697" y="692150"/>
            <a:ext cx="8906608" cy="71438"/>
            <a:chOff x="128588" y="692150"/>
            <a:chExt cx="9648825" cy="71438"/>
          </a:xfrm>
        </p:grpSpPr>
        <p:sp>
          <p:nvSpPr>
            <p:cNvPr id="4" name="正方形/長方形 3"/>
            <p:cNvSpPr/>
            <p:nvPr userDrawn="1"/>
          </p:nvSpPr>
          <p:spPr>
            <a:xfrm>
              <a:off x="128588" y="692150"/>
              <a:ext cx="2376487" cy="71438"/>
            </a:xfrm>
            <a:prstGeom prst="rect">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p>
          </p:txBody>
        </p:sp>
        <p:sp>
          <p:nvSpPr>
            <p:cNvPr id="5" name="正方形/長方形 4"/>
            <p:cNvSpPr/>
            <p:nvPr userDrawn="1"/>
          </p:nvSpPr>
          <p:spPr>
            <a:xfrm>
              <a:off x="2505075" y="692150"/>
              <a:ext cx="7272338" cy="71438"/>
            </a:xfrm>
            <a:prstGeom prst="rect">
              <a:avLst/>
            </a:prstGeom>
            <a:solidFill>
              <a:srgbClr val="006C60"/>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solidFill>
                  <a:srgbClr val="9EA0A1"/>
                </a:solidFill>
              </a:endParaRPr>
            </a:p>
          </p:txBody>
        </p:sp>
        <p:sp>
          <p:nvSpPr>
            <p:cNvPr id="6" name="直角三角形 5"/>
            <p:cNvSpPr/>
            <p:nvPr userDrawn="1"/>
          </p:nvSpPr>
          <p:spPr>
            <a:xfrm flipV="1">
              <a:off x="2505075" y="692150"/>
              <a:ext cx="77788" cy="71438"/>
            </a:xfrm>
            <a:prstGeom prst="rtTriangle">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006C6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p>
          </p:txBody>
        </p:sp>
      </p:grpSp>
      <p:cxnSp>
        <p:nvCxnSpPr>
          <p:cNvPr id="7" name="直線コネクタ 6"/>
          <p:cNvCxnSpPr/>
          <p:nvPr userDrawn="1"/>
        </p:nvCxnSpPr>
        <p:spPr>
          <a:xfrm>
            <a:off x="118697" y="6491288"/>
            <a:ext cx="8906608" cy="0"/>
          </a:xfrm>
          <a:prstGeom prst="line">
            <a:avLst/>
          </a:prstGeom>
          <a:ln w="12700">
            <a:solidFill>
              <a:srgbClr val="414243"/>
            </a:solidFill>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userDrawn="1"/>
        </p:nvCxnSpPr>
        <p:spPr>
          <a:xfrm flipV="1">
            <a:off x="8560777" y="6565900"/>
            <a:ext cx="0" cy="177800"/>
          </a:xfrm>
          <a:prstGeom prst="line">
            <a:avLst/>
          </a:prstGeom>
          <a:ln>
            <a:solidFill>
              <a:srgbClr val="4C4C4C"/>
            </a:solidFill>
            <a:tailEnd type="none"/>
          </a:ln>
        </p:spPr>
        <p:style>
          <a:lnRef idx="1">
            <a:schemeClr val="accent1"/>
          </a:lnRef>
          <a:fillRef idx="0">
            <a:schemeClr val="accent1"/>
          </a:fillRef>
          <a:effectRef idx="0">
            <a:schemeClr val="accent1"/>
          </a:effectRef>
          <a:fontRef idx="minor">
            <a:schemeClr val="tx1"/>
          </a:fontRef>
        </p:style>
      </p:cxnSp>
      <p:pic>
        <p:nvPicPr>
          <p:cNvPr id="10" name="Picture 24"/>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18697" y="6543676"/>
            <a:ext cx="542192" cy="28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ctrTitle"/>
          </p:nvPr>
        </p:nvSpPr>
        <p:spPr>
          <a:xfrm>
            <a:off x="118697" y="115888"/>
            <a:ext cx="8906608" cy="5762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ja-JP" altLang="en-US" sz="2585"/>
            </a:lvl1pPr>
          </a:lstStyle>
          <a:p>
            <a:pPr lvl="0"/>
            <a:r>
              <a:rPr lang="ja-JP" altLang="en-US"/>
              <a:t>マスター タイトルの書式設定</a:t>
            </a:r>
          </a:p>
        </p:txBody>
      </p:sp>
      <p:sp>
        <p:nvSpPr>
          <p:cNvPr id="11" name="スライド番号プレースホルダー 5"/>
          <p:cNvSpPr>
            <a:spLocks noGrp="1"/>
          </p:cNvSpPr>
          <p:nvPr>
            <p:ph type="sldNum" sz="quarter" idx="10"/>
          </p:nvPr>
        </p:nvSpPr>
        <p:spPr>
          <a:xfrm>
            <a:off x="3619501" y="6568901"/>
            <a:ext cx="1905000" cy="244475"/>
          </a:xfrm>
        </p:spPr>
        <p:txBody>
          <a:bodyPr anchor="ctr"/>
          <a:lstStyle>
            <a:lvl1pPr algn="ctr">
              <a:defRPr/>
            </a:lvl1pPr>
          </a:lstStyle>
          <a:p>
            <a:fld id="{022D5343-21B6-A446-BE65-52315130EEC4}" type="slidenum">
              <a:rPr lang="en-US" altLang="ja-JP" smtClean="0"/>
              <a:pPr/>
              <a:t>‹#›</a:t>
            </a:fld>
            <a:endParaRPr lang="en-US" altLang="ja-JP"/>
          </a:p>
        </p:txBody>
      </p:sp>
      <p:sp>
        <p:nvSpPr>
          <p:cNvPr id="12"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a:solidFill>
                  <a:srgbClr val="000000"/>
                </a:solidFill>
              </a:rPr>
              <a:t>© </a:t>
            </a:r>
            <a:r>
              <a:rPr lang="en-US" altLang="ja-JP" sz="1100">
                <a:solidFill>
                  <a:srgbClr val="000000"/>
                </a:solidFill>
              </a:rPr>
              <a:t>InterRisk</a:t>
            </a:r>
            <a:r>
              <a:rPr lang="en-US" altLang="ja-JP" sz="1100" dirty="0">
                <a:solidFill>
                  <a:srgbClr val="000000"/>
                </a:solidFill>
              </a:rPr>
              <a:t> Research Institute &amp; Consulting, Inc.</a:t>
            </a:r>
          </a:p>
        </p:txBody>
      </p:sp>
    </p:spTree>
    <p:extLst>
      <p:ext uri="{BB962C8B-B14F-4D97-AF65-F5344CB8AC3E}">
        <p14:creationId xmlns:p14="http://schemas.microsoft.com/office/powerpoint/2010/main" val="7994410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129" name="Shape 129"/>
          <p:cNvSpPr>
            <a:spLocks noGrp="1"/>
          </p:cNvSpPr>
          <p:nvPr>
            <p:ph type="sldNum" sz="quarter" idx="2"/>
          </p:nvPr>
        </p:nvSpPr>
        <p:spPr>
          <a:prstGeom prst="rect">
            <a:avLst/>
          </a:prstGeom>
        </p:spPr>
        <p:txBody>
          <a:bodyPr/>
          <a:lstStyle>
            <a:lvl1pPr>
              <a:defRPr>
                <a:solidFill>
                  <a:srgbClr val="324863"/>
                </a:solidFill>
              </a:defRPr>
            </a:lvl1pPr>
          </a:lstStyle>
          <a:p>
            <a:fld id="{86CB4B4D-7CA3-9044-876B-883B54F8677D}" type="slidenum">
              <a:rPr/>
              <a:t>‹#›</a:t>
            </a:fld>
            <a:endParaRPr/>
          </a:p>
        </p:txBody>
      </p:sp>
    </p:spTree>
    <p:extLst>
      <p:ext uri="{BB962C8B-B14F-4D97-AF65-F5344CB8AC3E}">
        <p14:creationId xmlns:p14="http://schemas.microsoft.com/office/powerpoint/2010/main" val="148782839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セクション・ディバイダー">
    <p:spTree>
      <p:nvGrpSpPr>
        <p:cNvPr id="1" name=""/>
        <p:cNvGrpSpPr/>
        <p:nvPr/>
      </p:nvGrpSpPr>
      <p:grpSpPr>
        <a:xfrm>
          <a:off x="0" y="0"/>
          <a:ext cx="0" cy="0"/>
          <a:chOff x="0" y="0"/>
          <a:chExt cx="0" cy="0"/>
        </a:xfrm>
      </p:grpSpPr>
      <p:sp>
        <p:nvSpPr>
          <p:cNvPr id="3" name="正方形/長方形 93"/>
          <p:cNvSpPr>
            <a:spLocks noChangeArrowheads="1"/>
          </p:cNvSpPr>
          <p:nvPr userDrawn="1"/>
        </p:nvSpPr>
        <p:spPr bwMode="auto">
          <a:xfrm>
            <a:off x="118696" y="3213100"/>
            <a:ext cx="133350" cy="647700"/>
          </a:xfrm>
          <a:prstGeom prst="rect">
            <a:avLst/>
          </a:prstGeom>
          <a:solidFill>
            <a:srgbClr val="006C60"/>
          </a:solidFill>
          <a:ln>
            <a:noFill/>
          </a:ln>
          <a:extLst>
            <a:ext uri="{91240B29-F687-4F45-9708-019B960494DF}">
              <a14:hiddenLine xmlns:a14="http://schemas.microsoft.com/office/drawing/2010/main" w="9525" algn="ctr">
                <a:solidFill>
                  <a:srgbClr val="006C60"/>
                </a:solidFill>
                <a:miter lim="800000"/>
                <a:headEnd/>
                <a:tailEnd/>
              </a14:hiddenLine>
            </a:ext>
          </a:extLst>
        </p:spPr>
        <p:txBody>
          <a:bodyPr anchor="ct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ctr">
              <a:defRPr/>
            </a:pPr>
            <a:endParaRPr kumimoji="0" lang="ja-JP" altLang="en-US">
              <a:solidFill>
                <a:srgbClr val="FFFFFF"/>
              </a:solidFill>
            </a:endParaRPr>
          </a:p>
        </p:txBody>
      </p:sp>
      <p:sp>
        <p:nvSpPr>
          <p:cNvPr id="2" name="タイトル 1"/>
          <p:cNvSpPr>
            <a:spLocks noGrp="1"/>
          </p:cNvSpPr>
          <p:nvPr>
            <p:ph type="ctrTitle"/>
          </p:nvPr>
        </p:nvSpPr>
        <p:spPr>
          <a:xfrm>
            <a:off x="252046" y="3211514"/>
            <a:ext cx="7510097" cy="649287"/>
          </a:xfrm>
          <a:noFill/>
          <a:ln>
            <a:noFill/>
          </a:ln>
          <a:extLst>
            <a:ext uri="{909E8E84-426E-40DD-AFC4-6F175D3DCCD1}">
              <a14:hiddenFill xmlns:a14="http://schemas.microsoft.com/office/drawing/2010/main">
                <a:solidFill>
                  <a:srgbClr val="22AF93"/>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lang="ja-JP" altLang="en-US"/>
            </a:lvl1pPr>
          </a:lstStyle>
          <a:p>
            <a:pPr lvl="0"/>
            <a:r>
              <a:rPr lang="ja-JP" altLang="en-US"/>
              <a:t>マスター タイトルの書式設定</a:t>
            </a:r>
          </a:p>
        </p:txBody>
      </p:sp>
    </p:spTree>
    <p:extLst>
      <p:ext uri="{BB962C8B-B14F-4D97-AF65-F5344CB8AC3E}">
        <p14:creationId xmlns:p14="http://schemas.microsoft.com/office/powerpoint/2010/main" val="2747831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ja-JP" altLang="en-US" dirty="0"/>
              <a:t>マスタ タイトルの書式設定</a:t>
            </a:r>
          </a:p>
        </p:txBody>
      </p:sp>
      <p:sp>
        <p:nvSpPr>
          <p:cNvPr id="3" name="コンテンツ プレースホルダー 2"/>
          <p:cNvSpPr>
            <a:spLocks noGrp="1"/>
          </p:cNvSpPr>
          <p:nvPr>
            <p:ph idx="1" hasCustomPrompt="1"/>
          </p:nvPr>
        </p:nvSpPr>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5"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757834FA-B69F-40D9-9E48-E5D36EE240F4}" type="slidenum">
              <a:rPr lang="en-US" altLang="ja-JP"/>
              <a:pPr>
                <a:defRPr/>
              </a:pPr>
              <a:t>‹#›</a:t>
            </a:fld>
            <a:endParaRPr lang="en-US" altLang="ja-JP"/>
          </a:p>
        </p:txBody>
      </p:sp>
      <p:sp>
        <p:nvSpPr>
          <p:cNvPr id="6"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
        <p:nvSpPr>
          <p:cNvPr id="7"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a:solidFill>
                  <a:srgbClr val="000000"/>
                </a:solidFill>
              </a:rPr>
              <a:t>© </a:t>
            </a:r>
            <a:r>
              <a:rPr lang="en-US" altLang="ja-JP" sz="1100">
                <a:solidFill>
                  <a:srgbClr val="000000"/>
                </a:solidFill>
              </a:rPr>
              <a:t>InterRisk</a:t>
            </a:r>
            <a:r>
              <a:rPr lang="en-US" altLang="ja-JP" sz="1100" dirty="0">
                <a:solidFill>
                  <a:srgbClr val="000000"/>
                </a:solidFill>
              </a:rPr>
              <a:t> Research Institute &amp; Consulting, Inc.</a:t>
            </a:r>
          </a:p>
        </p:txBody>
      </p:sp>
    </p:spTree>
    <p:extLst>
      <p:ext uri="{BB962C8B-B14F-4D97-AF65-F5344CB8AC3E}">
        <p14:creationId xmlns:p14="http://schemas.microsoft.com/office/powerpoint/2010/main" val="26204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bg>
      <p:bgRef idx="1001">
        <a:schemeClr val="bg1"/>
      </p:bgRef>
    </p:bg>
    <p:spTree>
      <p:nvGrpSpPr>
        <p:cNvPr id="1" name=""/>
        <p:cNvGrpSpPr/>
        <p:nvPr/>
      </p:nvGrpSpPr>
      <p:grpSpPr>
        <a:xfrm>
          <a:off x="0" y="0"/>
          <a:ext cx="0" cy="0"/>
          <a:chOff x="0" y="0"/>
          <a:chExt cx="0" cy="0"/>
        </a:xfrm>
      </p:grpSpPr>
      <p:sp>
        <p:nvSpPr>
          <p:cNvPr id="7" name="角丸四角形 6"/>
          <p:cNvSpPr/>
          <p:nvPr userDrawn="1"/>
        </p:nvSpPr>
        <p:spPr>
          <a:xfrm>
            <a:off x="78234" y="116632"/>
            <a:ext cx="8958262" cy="647700"/>
          </a:xfrm>
          <a:prstGeom prst="roundRect">
            <a:avLst>
              <a:gd name="adj" fmla="val 50000"/>
            </a:avLst>
          </a:prstGeom>
          <a:solidFill>
            <a:srgbClr val="59DEC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ltLang="ja-JP" sz="1400"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fontAlgn="auto">
              <a:spcBef>
                <a:spcPts val="0"/>
              </a:spcBef>
              <a:spcAft>
                <a:spcPts val="0"/>
              </a:spcAft>
              <a:defRPr/>
            </a:pPr>
            <a:endParaRPr lang="ja-JP" altLang="en-US" sz="18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正方形/長方形 7"/>
          <p:cNvSpPr/>
          <p:nvPr userDrawn="1"/>
        </p:nvSpPr>
        <p:spPr>
          <a:xfrm>
            <a:off x="3030984" y="116632"/>
            <a:ext cx="5697537" cy="647700"/>
          </a:xfrm>
          <a:prstGeom prst="rect">
            <a:avLst/>
          </a:prstGeom>
          <a:solidFill>
            <a:srgbClr val="006C6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kumimoji="0" lang="ja-JP" altLang="en-US" sz="1600" kern="0" dirty="0">
              <a:solidFill>
                <a:schemeClr val="bg1"/>
              </a:solidFill>
              <a:latin typeface="Meiryo UI" panose="020B0604030504040204" pitchFamily="50" charset="-128"/>
              <a:ea typeface="Meiryo UI" panose="020B0604030504040204" pitchFamily="50" charset="-128"/>
              <a:cs typeface="Meiryo UI" panose="020B0604030504040204" pitchFamily="50" charset="-128"/>
              <a:sym typeface="ヒラギノ丸ゴ ProN W4"/>
            </a:endParaRPr>
          </a:p>
        </p:txBody>
      </p:sp>
      <p:sp>
        <p:nvSpPr>
          <p:cNvPr id="4"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5"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757834FA-B69F-40D9-9E48-E5D36EE240F4}" type="slidenum">
              <a:rPr lang="en-US" altLang="ja-JP"/>
              <a:pPr>
                <a:defRPr/>
              </a:pPr>
              <a:t>‹#›</a:t>
            </a:fld>
            <a:endParaRPr lang="en-US" altLang="ja-JP"/>
          </a:p>
        </p:txBody>
      </p:sp>
      <p:sp>
        <p:nvSpPr>
          <p:cNvPr id="6"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
        <p:nvSpPr>
          <p:cNvPr id="9" name="タイトル 1"/>
          <p:cNvSpPr>
            <a:spLocks noGrp="1"/>
          </p:cNvSpPr>
          <p:nvPr>
            <p:ph type="title"/>
          </p:nvPr>
        </p:nvSpPr>
        <p:spPr>
          <a:xfrm>
            <a:off x="395536" y="238076"/>
            <a:ext cx="2520280" cy="404812"/>
          </a:xfrm>
        </p:spPr>
        <p:txBody>
          <a:bodyPr/>
          <a:lstStyle>
            <a:lvl1pPr>
              <a:defRPr sz="1600">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dirty="0"/>
              <a:t>マスター タイトルの書式設定</a:t>
            </a:r>
          </a:p>
        </p:txBody>
      </p:sp>
      <p:sp>
        <p:nvSpPr>
          <p:cNvPr id="10"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a:solidFill>
                  <a:srgbClr val="000000"/>
                </a:solidFill>
              </a:rPr>
              <a:t>© </a:t>
            </a:r>
            <a:r>
              <a:rPr lang="en-US" altLang="ja-JP" sz="1100">
                <a:solidFill>
                  <a:srgbClr val="000000"/>
                </a:solidFill>
              </a:rPr>
              <a:t>InterRisk</a:t>
            </a:r>
            <a:r>
              <a:rPr lang="en-US" altLang="ja-JP" sz="1100" dirty="0">
                <a:solidFill>
                  <a:srgbClr val="000000"/>
                </a:solidFill>
              </a:rPr>
              <a:t> Research Institute &amp; Consulting, Inc.</a:t>
            </a:r>
          </a:p>
        </p:txBody>
      </p:sp>
    </p:spTree>
    <p:extLst>
      <p:ext uri="{BB962C8B-B14F-4D97-AF65-F5344CB8AC3E}">
        <p14:creationId xmlns:p14="http://schemas.microsoft.com/office/powerpoint/2010/main" val="128070231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dirty="0"/>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5"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5298D443-D163-4201-B577-8CA1CA099499}" type="slidenum">
              <a:rPr lang="en-US" altLang="ja-JP"/>
              <a:pPr>
                <a:defRPr/>
              </a:pPr>
              <a:t>‹#›</a:t>
            </a:fld>
            <a:endParaRPr lang="en-US" altLang="ja-JP"/>
          </a:p>
        </p:txBody>
      </p:sp>
      <p:sp>
        <p:nvSpPr>
          <p:cNvPr id="6"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179849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250825" y="692150"/>
            <a:ext cx="4244975"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8200" y="692150"/>
            <a:ext cx="4244975"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6"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349988E5-9FFF-4D44-80DC-F1008BCA2D14}" type="slidenum">
              <a:rPr lang="en-US" altLang="ja-JP"/>
              <a:pPr>
                <a:defRPr/>
              </a:pPr>
              <a:t>‹#›</a:t>
            </a:fld>
            <a:endParaRPr lang="en-US" altLang="ja-JP"/>
          </a:p>
        </p:txBody>
      </p:sp>
      <p:sp>
        <p:nvSpPr>
          <p:cNvPr id="7"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3871233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8"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202AF5C5-F11F-4589-B4D6-BA6365B9148F}" type="slidenum">
              <a:rPr lang="en-US" altLang="ja-JP"/>
              <a:pPr>
                <a:defRPr/>
              </a:pPr>
              <a:t>‹#›</a:t>
            </a:fld>
            <a:endParaRPr lang="en-US" altLang="ja-JP"/>
          </a:p>
        </p:txBody>
      </p:sp>
      <p:sp>
        <p:nvSpPr>
          <p:cNvPr id="9"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1963766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4"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5CFEB8B7-B293-4852-8B7F-C149CF85BDEB}" type="slidenum">
              <a:rPr lang="en-US" altLang="ja-JP"/>
              <a:pPr>
                <a:defRPr/>
              </a:pPr>
              <a:t>‹#›</a:t>
            </a:fld>
            <a:endParaRPr lang="en-US" altLang="ja-JP"/>
          </a:p>
        </p:txBody>
      </p:sp>
      <p:sp>
        <p:nvSpPr>
          <p:cNvPr id="5"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
        <p:nvSpPr>
          <p:cNvPr id="6"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a:solidFill>
                  <a:srgbClr val="000000"/>
                </a:solidFill>
              </a:rPr>
              <a:t>© </a:t>
            </a:r>
            <a:r>
              <a:rPr lang="en-US" altLang="ja-JP" sz="1100">
                <a:solidFill>
                  <a:srgbClr val="000000"/>
                </a:solidFill>
              </a:rPr>
              <a:t>InterRisk</a:t>
            </a:r>
            <a:r>
              <a:rPr lang="en-US" altLang="ja-JP" sz="1100" dirty="0">
                <a:solidFill>
                  <a:srgbClr val="000000"/>
                </a:solidFill>
              </a:rPr>
              <a:t> Research Institute &amp; Consulting, Inc.</a:t>
            </a:r>
          </a:p>
        </p:txBody>
      </p:sp>
    </p:spTree>
    <p:extLst>
      <p:ext uri="{BB962C8B-B14F-4D97-AF65-F5344CB8AC3E}">
        <p14:creationId xmlns:p14="http://schemas.microsoft.com/office/powerpoint/2010/main" val="1271758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3"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1D6A8FEB-CB46-4261-B06B-41A1B96661B7}" type="slidenum">
              <a:rPr lang="en-US" altLang="ja-JP"/>
              <a:pPr>
                <a:defRPr/>
              </a:pPr>
              <a:t>‹#›</a:t>
            </a:fld>
            <a:endParaRPr lang="en-US" altLang="ja-JP"/>
          </a:p>
        </p:txBody>
      </p:sp>
      <p:sp>
        <p:nvSpPr>
          <p:cNvPr id="4"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
        <p:nvSpPr>
          <p:cNvPr id="5"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a:solidFill>
                  <a:srgbClr val="000000"/>
                </a:solidFill>
              </a:rPr>
              <a:t>© </a:t>
            </a:r>
            <a:r>
              <a:rPr lang="en-US" altLang="ja-JP" sz="1100">
                <a:solidFill>
                  <a:srgbClr val="000000"/>
                </a:solidFill>
              </a:rPr>
              <a:t>InterRisk</a:t>
            </a:r>
            <a:r>
              <a:rPr lang="en-US" altLang="ja-JP" sz="1100" dirty="0">
                <a:solidFill>
                  <a:srgbClr val="000000"/>
                </a:solidFill>
              </a:rPr>
              <a:t> Research Institute &amp; Consulting, Inc.</a:t>
            </a:r>
          </a:p>
        </p:txBody>
      </p:sp>
    </p:spTree>
    <p:extLst>
      <p:ext uri="{BB962C8B-B14F-4D97-AF65-F5344CB8AC3E}">
        <p14:creationId xmlns:p14="http://schemas.microsoft.com/office/powerpoint/2010/main" val="3033484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6"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80BDAB8A-B1FD-4698-B67C-BEB0F3E7C8A1}" type="slidenum">
              <a:rPr lang="en-US" altLang="ja-JP"/>
              <a:pPr>
                <a:defRPr/>
              </a:pPr>
              <a:t>‹#›</a:t>
            </a:fld>
            <a:endParaRPr lang="en-US" altLang="ja-JP"/>
          </a:p>
        </p:txBody>
      </p:sp>
      <p:sp>
        <p:nvSpPr>
          <p:cNvPr id="7"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3124805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250825" y="692150"/>
            <a:ext cx="8642350"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099" name="Rectangle 3"/>
          <p:cNvSpPr>
            <a:spLocks noGrp="1" noChangeArrowheads="1"/>
          </p:cNvSpPr>
          <p:nvPr>
            <p:ph type="dt" sz="half" idx="2"/>
          </p:nvPr>
        </p:nvSpPr>
        <p:spPr bwMode="auto">
          <a:xfrm>
            <a:off x="492125" y="6308725"/>
            <a:ext cx="1905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0000"/>
                </a:solidFill>
                <a:latin typeface="+mn-lt"/>
                <a:ea typeface="ＭＳ Ｐゴシック" charset="-128"/>
              </a:defRPr>
            </a:lvl1pPr>
          </a:lstStyle>
          <a:p>
            <a:pPr>
              <a:defRPr/>
            </a:pPr>
            <a:endParaRPr lang="en-US" altLang="ja-JP"/>
          </a:p>
        </p:txBody>
      </p:sp>
      <p:sp>
        <p:nvSpPr>
          <p:cNvPr id="4100" name="Rectangle 4"/>
          <p:cNvSpPr>
            <a:spLocks noGrp="1" noChangeArrowheads="1"/>
          </p:cNvSpPr>
          <p:nvPr>
            <p:ph type="sldNum" sz="quarter" idx="4"/>
          </p:nvPr>
        </p:nvSpPr>
        <p:spPr bwMode="auto">
          <a:xfrm>
            <a:off x="6823075" y="6308725"/>
            <a:ext cx="1905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0000"/>
                </a:solidFill>
                <a:latin typeface="+mn-lt"/>
                <a:ea typeface="ＭＳ Ｐゴシック" charset="-128"/>
              </a:defRPr>
            </a:lvl1pPr>
          </a:lstStyle>
          <a:p>
            <a:pPr>
              <a:defRPr/>
            </a:pPr>
            <a:fld id="{9E9807E1-08ED-4EA3-A9A4-ADCB22D0DB1F}" type="slidenum">
              <a:rPr lang="en-US" altLang="ja-JP"/>
              <a:pPr>
                <a:defRPr/>
              </a:pPr>
              <a:t>‹#›</a:t>
            </a:fld>
            <a:endParaRPr lang="en-US" altLang="ja-JP"/>
          </a:p>
        </p:txBody>
      </p:sp>
      <p:pic>
        <p:nvPicPr>
          <p:cNvPr id="1029" name="Picture 5" descr="ba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0" y="6807200"/>
            <a:ext cx="9148763"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ba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1588" y="0"/>
            <a:ext cx="9148762"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7" descr="footer"/>
          <p:cNvPicPr>
            <a:picLocks noChangeAspect="1" noChangeArrowheads="1"/>
          </p:cNvPicPr>
          <p:nvPr/>
        </p:nvPicPr>
        <p:blipFill>
          <a:blip r:embed="rId19" cstate="hqprint">
            <a:extLst>
              <a:ext uri="{28A0092B-C50C-407E-A947-70E740481C1C}">
                <a14:useLocalDpi xmlns:a14="http://schemas.microsoft.com/office/drawing/2010/main"/>
              </a:ext>
            </a:extLst>
          </a:blip>
          <a:srcRect/>
          <a:stretch>
            <a:fillRect/>
          </a:stretch>
        </p:blipFill>
        <p:spPr bwMode="auto">
          <a:xfrm>
            <a:off x="146050" y="6607175"/>
            <a:ext cx="1793875"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Line 10"/>
          <p:cNvSpPr>
            <a:spLocks noChangeShapeType="1"/>
          </p:cNvSpPr>
          <p:nvPr/>
        </p:nvSpPr>
        <p:spPr bwMode="auto">
          <a:xfrm>
            <a:off x="-9525" y="561975"/>
            <a:ext cx="8020050" cy="0"/>
          </a:xfrm>
          <a:prstGeom prst="line">
            <a:avLst/>
          </a:prstGeom>
          <a:noFill/>
          <a:ln w="9525">
            <a:solidFill>
              <a:srgbClr val="00493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033" name="Rectangle 11"/>
          <p:cNvSpPr>
            <a:spLocks noGrp="1" noChangeArrowheads="1"/>
          </p:cNvSpPr>
          <p:nvPr>
            <p:ph type="title"/>
          </p:nvPr>
        </p:nvSpPr>
        <p:spPr bwMode="auto">
          <a:xfrm>
            <a:off x="250825" y="144463"/>
            <a:ext cx="7850188"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dirty="0"/>
              <a:t>マスタ タイトルの書式設定</a:t>
            </a:r>
          </a:p>
        </p:txBody>
      </p:sp>
      <p:sp>
        <p:nvSpPr>
          <p:cNvPr id="4108" name="Rectangle 12"/>
          <p:cNvSpPr>
            <a:spLocks noGrp="1" noChangeArrowheads="1"/>
          </p:cNvSpPr>
          <p:nvPr>
            <p:ph type="ftr" sz="quarter" idx="3"/>
          </p:nvPr>
        </p:nvSpPr>
        <p:spPr bwMode="auto">
          <a:xfrm>
            <a:off x="3124200" y="6308725"/>
            <a:ext cx="28956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ea typeface="ＭＳ Ｐゴシック" charset="-128"/>
              </a:defRPr>
            </a:lvl1pPr>
          </a:lstStyle>
          <a:p>
            <a:pPr>
              <a:defRPr/>
            </a:pPr>
            <a:endParaRPr lang="en-US" altLang="ja-JP"/>
          </a:p>
        </p:txBody>
      </p:sp>
      <p:pic>
        <p:nvPicPr>
          <p:cNvPr id="1036" name="Picture 16" descr="3GSE_T[1]"/>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8101013" y="85725"/>
            <a:ext cx="8651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6" r:id="rId1"/>
    <p:sldLayoutId id="2147483827" r:id="rId2"/>
    <p:sldLayoutId id="214748383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Lst>
  <p:hf hdr="0" ftr="0" dt="0"/>
  <p:txStyles>
    <p:titleStyle>
      <a:lvl1pPr algn="l" rtl="0" eaLnBrk="0" fontAlgn="base" hangingPunct="0">
        <a:spcBef>
          <a:spcPct val="0"/>
        </a:spcBef>
        <a:spcAft>
          <a:spcPct val="0"/>
        </a:spcAft>
        <a:defRPr kumimoji="1" sz="20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2pPr>
      <a:lvl3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3pPr>
      <a:lvl4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4pPr>
      <a:lvl5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5pPr>
      <a:lvl6pPr marL="457200" algn="l" rtl="0" fontAlgn="base">
        <a:spcBef>
          <a:spcPct val="0"/>
        </a:spcBef>
        <a:spcAft>
          <a:spcPct val="0"/>
        </a:spcAft>
        <a:defRPr kumimoji="1" sz="2000">
          <a:solidFill>
            <a:schemeClr val="tx2"/>
          </a:solidFill>
          <a:latin typeface="ＭＳ Ｐゴシック" charset="-128"/>
          <a:ea typeface="ＭＳ Ｐゴシック" charset="-128"/>
        </a:defRPr>
      </a:lvl6pPr>
      <a:lvl7pPr marL="914400" algn="l" rtl="0" fontAlgn="base">
        <a:spcBef>
          <a:spcPct val="0"/>
        </a:spcBef>
        <a:spcAft>
          <a:spcPct val="0"/>
        </a:spcAft>
        <a:defRPr kumimoji="1" sz="2000">
          <a:solidFill>
            <a:schemeClr val="tx2"/>
          </a:solidFill>
          <a:latin typeface="ＭＳ Ｐゴシック" charset="-128"/>
          <a:ea typeface="ＭＳ Ｐゴシック" charset="-128"/>
        </a:defRPr>
      </a:lvl7pPr>
      <a:lvl8pPr marL="1371600" algn="l" rtl="0" fontAlgn="base">
        <a:spcBef>
          <a:spcPct val="0"/>
        </a:spcBef>
        <a:spcAft>
          <a:spcPct val="0"/>
        </a:spcAft>
        <a:defRPr kumimoji="1" sz="2000">
          <a:solidFill>
            <a:schemeClr val="tx2"/>
          </a:solidFill>
          <a:latin typeface="ＭＳ Ｐゴシック" charset="-128"/>
          <a:ea typeface="ＭＳ Ｐゴシック" charset="-128"/>
        </a:defRPr>
      </a:lvl8pPr>
      <a:lvl9pPr marL="1828800" algn="l" rtl="0" fontAlgn="base">
        <a:spcBef>
          <a:spcPct val="0"/>
        </a:spcBef>
        <a:spcAft>
          <a:spcPct val="0"/>
        </a:spcAft>
        <a:defRPr kumimoji="1" sz="2000">
          <a:solidFill>
            <a:schemeClr val="tx2"/>
          </a:solidFill>
          <a:latin typeface="ＭＳ Ｐゴシック" charset="-128"/>
          <a:ea typeface="ＭＳ Ｐゴシック" charset="-128"/>
        </a:defRPr>
      </a:lvl9pPr>
    </p:titleStyle>
    <p:bodyStyle>
      <a:lvl1pPr marL="342900" indent="-342900" algn="l" rtl="0" eaLnBrk="0" fontAlgn="base" hangingPunct="0">
        <a:spcBef>
          <a:spcPct val="20000"/>
        </a:spcBef>
        <a:spcAft>
          <a:spcPct val="0"/>
        </a:spcAft>
        <a:buChar char="•"/>
        <a:defRPr kumimoji="1" sz="20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lgn="l" rtl="0" eaLnBrk="0" fontAlgn="base" hangingPunct="0">
        <a:spcBef>
          <a:spcPct val="20000"/>
        </a:spcBef>
        <a:spcAft>
          <a:spcPct val="0"/>
        </a:spcAft>
        <a:buChar cha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rtl="0" eaLnBrk="0" fontAlgn="base" hangingPunct="0">
        <a:spcBef>
          <a:spcPct val="20000"/>
        </a:spcBef>
        <a:spcAft>
          <a:spcPct val="0"/>
        </a:spcAft>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lgn="l" rtl="0" eaLnBrk="0" fontAlgn="base" hangingPunct="0">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lgn="l" rtl="0" eaLnBrk="0" fontAlgn="base" hangingPunct="0">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algn="l" rtl="0" fontAlgn="base">
        <a:spcBef>
          <a:spcPct val="20000"/>
        </a:spcBef>
        <a:spcAft>
          <a:spcPct val="0"/>
        </a:spcAft>
        <a:buChar char="»"/>
        <a:defRPr kumimoji="1" sz="1400">
          <a:solidFill>
            <a:schemeClr val="tx1"/>
          </a:solidFill>
          <a:latin typeface="+mn-lt"/>
          <a:ea typeface="+mn-ea"/>
        </a:defRPr>
      </a:lvl6pPr>
      <a:lvl7pPr marL="2971800" indent="-228600" algn="l" rtl="0" fontAlgn="base">
        <a:spcBef>
          <a:spcPct val="20000"/>
        </a:spcBef>
        <a:spcAft>
          <a:spcPct val="0"/>
        </a:spcAft>
        <a:buChar char="»"/>
        <a:defRPr kumimoji="1" sz="1400">
          <a:solidFill>
            <a:schemeClr val="tx1"/>
          </a:solidFill>
          <a:latin typeface="+mn-lt"/>
          <a:ea typeface="+mn-ea"/>
        </a:defRPr>
      </a:lvl7pPr>
      <a:lvl8pPr marL="3429000" indent="-228600" algn="l" rtl="0" fontAlgn="base">
        <a:spcBef>
          <a:spcPct val="20000"/>
        </a:spcBef>
        <a:spcAft>
          <a:spcPct val="0"/>
        </a:spcAft>
        <a:buChar char="»"/>
        <a:defRPr kumimoji="1" sz="1400">
          <a:solidFill>
            <a:schemeClr val="tx1"/>
          </a:solidFill>
          <a:latin typeface="+mn-lt"/>
          <a:ea typeface="+mn-ea"/>
        </a:defRPr>
      </a:lvl8pPr>
      <a:lvl9pPr marL="3886200" indent="-228600" algn="l" rtl="0" fontAlgn="base">
        <a:spcBef>
          <a:spcPct val="20000"/>
        </a:spcBef>
        <a:spcAft>
          <a:spcPct val="0"/>
        </a:spcAft>
        <a:buChar char="»"/>
        <a:defRPr kumimoji="1" sz="14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35.tiff"/><Relationship Id="rId3" Type="http://schemas.openxmlformats.org/officeDocument/2006/relationships/image" Target="../media/image25.tiff"/><Relationship Id="rId7" Type="http://schemas.openxmlformats.org/officeDocument/2006/relationships/image" Target="../media/image34.tiff"/><Relationship Id="rId12" Type="http://schemas.openxmlformats.org/officeDocument/2006/relationships/image" Target="../media/image39.tif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3.tiff"/><Relationship Id="rId11" Type="http://schemas.openxmlformats.org/officeDocument/2006/relationships/image" Target="../media/image38.tiff"/><Relationship Id="rId5" Type="http://schemas.openxmlformats.org/officeDocument/2006/relationships/image" Target="../media/image32.tiff"/><Relationship Id="rId10" Type="http://schemas.openxmlformats.org/officeDocument/2006/relationships/image" Target="../media/image37.tiff"/><Relationship Id="rId4" Type="http://schemas.openxmlformats.org/officeDocument/2006/relationships/image" Target="../media/image26.tiff"/><Relationship Id="rId9" Type="http://schemas.openxmlformats.org/officeDocument/2006/relationships/image" Target="../media/image36.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1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6.tiff"/><Relationship Id="rId3" Type="http://schemas.openxmlformats.org/officeDocument/2006/relationships/image" Target="../media/image33.tiff"/><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4.tiff"/><Relationship Id="rId5" Type="http://schemas.openxmlformats.org/officeDocument/2006/relationships/image" Target="../media/image37.tiff"/><Relationship Id="rId4" Type="http://schemas.openxmlformats.org/officeDocument/2006/relationships/image" Target="../media/image38.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tiff"/><Relationship Id="rId3" Type="http://schemas.openxmlformats.org/officeDocument/2006/relationships/image" Target="../media/image10.png"/><Relationship Id="rId7" Type="http://schemas.openxmlformats.org/officeDocument/2006/relationships/image" Target="../media/image14.tiff"/><Relationship Id="rId12" Type="http://schemas.openxmlformats.org/officeDocument/2006/relationships/image" Target="../media/image19.tiff"/><Relationship Id="rId17" Type="http://schemas.openxmlformats.org/officeDocument/2006/relationships/image" Target="../media/image24.jpeg"/><Relationship Id="rId2" Type="http://schemas.openxmlformats.org/officeDocument/2006/relationships/notesSlide" Target="../notesSlides/notesSlide6.xml"/><Relationship Id="rId16" Type="http://schemas.openxmlformats.org/officeDocument/2006/relationships/image" Target="../media/image23.tiff"/><Relationship Id="rId1" Type="http://schemas.openxmlformats.org/officeDocument/2006/relationships/slideLayout" Target="../slideLayouts/slideLayout7.xml"/><Relationship Id="rId6" Type="http://schemas.openxmlformats.org/officeDocument/2006/relationships/image" Target="../media/image13.tiff"/><Relationship Id="rId11" Type="http://schemas.openxmlformats.org/officeDocument/2006/relationships/image" Target="../media/image18.tiff"/><Relationship Id="rId5" Type="http://schemas.openxmlformats.org/officeDocument/2006/relationships/image" Target="../media/image12.tiff"/><Relationship Id="rId15" Type="http://schemas.openxmlformats.org/officeDocument/2006/relationships/image" Target="../media/image22.tiff"/><Relationship Id="rId10" Type="http://schemas.openxmlformats.org/officeDocument/2006/relationships/image" Target="../media/image17.tiff"/><Relationship Id="rId4" Type="http://schemas.openxmlformats.org/officeDocument/2006/relationships/image" Target="../media/image11.png"/><Relationship Id="rId9" Type="http://schemas.openxmlformats.org/officeDocument/2006/relationships/image" Target="../media/image16.tiff"/><Relationship Id="rId14" Type="http://schemas.openxmlformats.org/officeDocument/2006/relationships/image" Target="../media/image21.tiff"/></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8.tiff"/><Relationship Id="rId3" Type="http://schemas.openxmlformats.org/officeDocument/2006/relationships/image" Target="../media/image10.png"/><Relationship Id="rId7" Type="http://schemas.openxmlformats.org/officeDocument/2006/relationships/image" Target="../media/image14.tiff"/><Relationship Id="rId12" Type="http://schemas.openxmlformats.org/officeDocument/2006/relationships/image" Target="../media/image27.tiff"/><Relationship Id="rId2" Type="http://schemas.openxmlformats.org/officeDocument/2006/relationships/notesSlide" Target="../notesSlides/notesSlide7.xml"/><Relationship Id="rId16" Type="http://schemas.openxmlformats.org/officeDocument/2006/relationships/image" Target="../media/image31.tiff"/><Relationship Id="rId1" Type="http://schemas.openxmlformats.org/officeDocument/2006/relationships/slideLayout" Target="../slideLayouts/slideLayout7.xml"/><Relationship Id="rId6" Type="http://schemas.openxmlformats.org/officeDocument/2006/relationships/image" Target="../media/image13.tiff"/><Relationship Id="rId11" Type="http://schemas.openxmlformats.org/officeDocument/2006/relationships/image" Target="../media/image26.tiff"/><Relationship Id="rId5" Type="http://schemas.openxmlformats.org/officeDocument/2006/relationships/image" Target="../media/image12.tiff"/><Relationship Id="rId15" Type="http://schemas.openxmlformats.org/officeDocument/2006/relationships/image" Target="../media/image30.tiff"/><Relationship Id="rId10" Type="http://schemas.openxmlformats.org/officeDocument/2006/relationships/image" Target="../media/image25.tiff"/><Relationship Id="rId4" Type="http://schemas.openxmlformats.org/officeDocument/2006/relationships/image" Target="../media/image11.png"/><Relationship Id="rId9" Type="http://schemas.openxmlformats.org/officeDocument/2006/relationships/image" Target="../media/image16.tiff"/><Relationship Id="rId14" Type="http://schemas.openxmlformats.org/officeDocument/2006/relationships/image" Target="../media/image2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726831" y="2584938"/>
            <a:ext cx="3845169" cy="844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954" dirty="0">
              <a:latin typeface="01FLOPDESIGN" charset="-128"/>
              <a:ea typeface="01FLOPDESIGN" charset="-128"/>
              <a:cs typeface="01FLOPDESIGN" charset="-128"/>
            </a:endParaRPr>
          </a:p>
        </p:txBody>
      </p:sp>
      <p:sp>
        <p:nvSpPr>
          <p:cNvPr id="3" name="タイトル 2"/>
          <p:cNvSpPr>
            <a:spLocks noGrp="1"/>
          </p:cNvSpPr>
          <p:nvPr>
            <p:ph type="title" idx="4294967295"/>
          </p:nvPr>
        </p:nvSpPr>
        <p:spPr>
          <a:xfrm>
            <a:off x="584308" y="2897308"/>
            <a:ext cx="5561367" cy="531692"/>
          </a:xfrm>
        </p:spPr>
        <p:txBody>
          <a:bodyPr>
            <a:normAutofit fontScale="90000"/>
          </a:bodyPr>
          <a:lstStyle/>
          <a:p>
            <a:r>
              <a:rPr lang="ja-JP" altLang="en-US" sz="3323" dirty="0">
                <a:solidFill>
                  <a:schemeClr val="bg1"/>
                </a:solidFill>
              </a:rPr>
              <a:t>サイバーセキュリティ連絡会</a:t>
            </a:r>
            <a:r>
              <a:rPr lang="en-US" altLang="ja-JP" sz="3323" dirty="0">
                <a:solidFill>
                  <a:schemeClr val="bg1"/>
                </a:solidFill>
              </a:rPr>
              <a:t/>
            </a:r>
            <a:br>
              <a:rPr lang="en-US" altLang="ja-JP" sz="3323" dirty="0">
                <a:solidFill>
                  <a:schemeClr val="bg1"/>
                </a:solidFill>
              </a:rPr>
            </a:br>
            <a:r>
              <a:rPr lang="en-US" altLang="ja-JP" dirty="0">
                <a:solidFill>
                  <a:schemeClr val="bg1"/>
                </a:solidFill>
              </a:rPr>
              <a:t>2018</a:t>
            </a:r>
            <a:r>
              <a:rPr lang="ja-JP" altLang="en-US" dirty="0">
                <a:solidFill>
                  <a:schemeClr val="bg1"/>
                </a:solidFill>
              </a:rPr>
              <a:t>年</a:t>
            </a:r>
            <a:r>
              <a:rPr lang="en-US" altLang="ja-JP" dirty="0">
                <a:solidFill>
                  <a:schemeClr val="bg1"/>
                </a:solidFill>
              </a:rPr>
              <a:t>1</a:t>
            </a:r>
            <a:r>
              <a:rPr lang="ja-JP" altLang="en-US" dirty="0">
                <a:solidFill>
                  <a:schemeClr val="bg1"/>
                </a:solidFill>
              </a:rPr>
              <a:t>月</a:t>
            </a:r>
            <a:r>
              <a:rPr lang="en-US" altLang="ja-JP" dirty="0">
                <a:solidFill>
                  <a:schemeClr val="bg1"/>
                </a:solidFill>
              </a:rPr>
              <a:t>30</a:t>
            </a:r>
            <a:r>
              <a:rPr lang="ja-JP" altLang="en-US" dirty="0">
                <a:solidFill>
                  <a:schemeClr val="bg1"/>
                </a:solidFill>
              </a:rPr>
              <a:t>日</a:t>
            </a:r>
            <a:endParaRPr kumimoji="1" lang="ja-JP" altLang="en-US" dirty="0">
              <a:solidFill>
                <a:schemeClr val="bg1"/>
              </a:solidFill>
            </a:endParaRPr>
          </a:p>
        </p:txBody>
      </p:sp>
      <p:sp>
        <p:nvSpPr>
          <p:cNvPr id="7" name="テキスト ボックス 8"/>
          <p:cNvSpPr txBox="1">
            <a:spLocks noChangeArrowheads="1"/>
          </p:cNvSpPr>
          <p:nvPr/>
        </p:nvSpPr>
        <p:spPr bwMode="auto">
          <a:xfrm>
            <a:off x="6732588" y="5318252"/>
            <a:ext cx="2087883" cy="847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3200"/>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eaLnBrk="1" hangingPunct="1">
              <a:buSzPct val="110000"/>
              <a:buFont typeface="Wingdings" pitchFamily="2" charset="2"/>
              <a:buNone/>
              <a:defRPr/>
            </a:pPr>
            <a:r>
              <a:rPr lang="ja-JP" altLang="en-US" sz="1662" b="1" kern="0" dirty="0">
                <a:solidFill>
                  <a:prstClr val="black"/>
                </a:solidFill>
                <a:latin typeface="Meiryo UI" charset="-128"/>
                <a:ea typeface="Meiryo UI" charset="-128"/>
                <a:cs typeface="Meiryo UI" charset="-128"/>
              </a:rPr>
              <a:t>新領域開発室</a:t>
            </a:r>
            <a:endParaRPr lang="en-US" altLang="ja-JP" sz="1662" b="1" kern="0" dirty="0">
              <a:solidFill>
                <a:prstClr val="black"/>
              </a:solidFill>
              <a:latin typeface="Meiryo UI" charset="-128"/>
              <a:ea typeface="Meiryo UI" charset="-128"/>
              <a:cs typeface="Meiryo UI" charset="-128"/>
            </a:endParaRPr>
          </a:p>
          <a:p>
            <a:pPr eaLnBrk="1" hangingPunct="1">
              <a:buSzPct val="110000"/>
              <a:buFont typeface="Wingdings" pitchFamily="2" charset="2"/>
              <a:buNone/>
              <a:defRPr/>
            </a:pPr>
            <a:r>
              <a:rPr lang="ja-JP" altLang="en-US" sz="1662" b="1" kern="0" dirty="0">
                <a:solidFill>
                  <a:prstClr val="black"/>
                </a:solidFill>
                <a:latin typeface="Meiryo UI" charset="-128"/>
                <a:ea typeface="Meiryo UI" charset="-128"/>
                <a:cs typeface="Meiryo UI" charset="-128"/>
              </a:rPr>
              <a:t>土井　剛</a:t>
            </a:r>
            <a:endParaRPr lang="en-US" altLang="ja-JP" sz="1662" b="1" kern="0" dirty="0">
              <a:solidFill>
                <a:prstClr val="black"/>
              </a:solidFill>
              <a:latin typeface="Meiryo UI" charset="-128"/>
              <a:ea typeface="Meiryo UI" charset="-128"/>
              <a:cs typeface="Meiryo UI" charset="-128"/>
            </a:endParaRPr>
          </a:p>
        </p:txBody>
      </p:sp>
    </p:spTree>
    <p:extLst>
      <p:ext uri="{BB962C8B-B14F-4D97-AF65-F5344CB8AC3E}">
        <p14:creationId xmlns:p14="http://schemas.microsoft.com/office/powerpoint/2010/main" val="76374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外部評価（</a:t>
            </a:r>
            <a:r>
              <a:rPr lang="en-US" altLang="ja-JP" dirty="0" err="1"/>
              <a:t>Bitsight</a:t>
            </a:r>
            <a:r>
              <a:rPr lang="ja-JP" altLang="en-US" dirty="0"/>
              <a:t>活用に向けて）　</a:t>
            </a:r>
            <a:r>
              <a:rPr lang="en-US" altLang="ja-JP" dirty="0"/>
              <a:t>〜</a:t>
            </a:r>
            <a:r>
              <a:rPr lang="ja-JP" altLang="en-US" dirty="0"/>
              <a:t>外部</a:t>
            </a:r>
            <a:r>
              <a:rPr kumimoji="1" lang="ja-JP" altLang="en-US" dirty="0"/>
              <a:t>評価サービスの概要</a:t>
            </a:r>
            <a:r>
              <a:rPr kumimoji="1" lang="en-US" altLang="ja-JP" dirty="0"/>
              <a:t>〜</a:t>
            </a:r>
            <a:endParaRPr kumimoji="1" lang="ja-JP" altLang="en-US" dirty="0"/>
          </a:p>
        </p:txBody>
      </p:sp>
      <p:sp>
        <p:nvSpPr>
          <p:cNvPr id="3" name="スライド番号プレースホルダー 2"/>
          <p:cNvSpPr>
            <a:spLocks noGrp="1"/>
          </p:cNvSpPr>
          <p:nvPr>
            <p:ph type="sldNum" sz="quarter" idx="11"/>
          </p:nvPr>
        </p:nvSpPr>
        <p:spPr/>
        <p:txBody>
          <a:bodyPr/>
          <a:lstStyle/>
          <a:p>
            <a:pPr>
              <a:defRPr/>
            </a:pPr>
            <a:fld id="{5CFEB8B7-B293-4852-8B7F-C149CF85BDEB}" type="slidenum">
              <a:rPr lang="en-US" altLang="ja-JP" smtClean="0"/>
              <a:pPr>
                <a:defRPr/>
              </a:pPr>
              <a:t>9</a:t>
            </a:fld>
            <a:endParaRPr lang="en-US" altLang="ja-JP"/>
          </a:p>
        </p:txBody>
      </p:sp>
      <p:sp>
        <p:nvSpPr>
          <p:cNvPr id="4" name="正方形/長方形 3"/>
          <p:cNvSpPr/>
          <p:nvPr/>
        </p:nvSpPr>
        <p:spPr>
          <a:xfrm>
            <a:off x="250825" y="619201"/>
            <a:ext cx="4321175" cy="3457872"/>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5" name="メモ 4"/>
          <p:cNvSpPr/>
          <p:nvPr/>
        </p:nvSpPr>
        <p:spPr>
          <a:xfrm>
            <a:off x="1187624" y="4257183"/>
            <a:ext cx="1944216" cy="1980129"/>
          </a:xfrm>
          <a:prstGeom prst="foldedCorner">
            <a:avLst>
              <a:gd name="adj" fmla="val 6691"/>
            </a:avLst>
          </a:prstGeom>
          <a:solidFill>
            <a:schemeClr val="bg1"/>
          </a:solidFill>
          <a:ln>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6" name="星 7 5"/>
          <p:cNvSpPr/>
          <p:nvPr/>
        </p:nvSpPr>
        <p:spPr>
          <a:xfrm>
            <a:off x="1331640" y="4329191"/>
            <a:ext cx="360000" cy="360000"/>
          </a:xfrm>
          <a:prstGeom prst="star7">
            <a:avLst/>
          </a:prstGeom>
          <a:solidFill>
            <a:srgbClr val="59DEC4"/>
          </a:solidFill>
          <a:ln>
            <a:solidFill>
              <a:schemeClr val="accent5">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tx1"/>
                </a:solidFill>
                <a:latin typeface="Franklin Gothic Book" charset="0"/>
                <a:ea typeface="Franklin Gothic Book" charset="0"/>
                <a:cs typeface="Franklin Gothic Book" charset="0"/>
              </a:rPr>
              <a:t>B</a:t>
            </a:r>
            <a:endParaRPr kumimoji="1" lang="ja-JP" altLang="en-US" sz="1400" b="1" dirty="0">
              <a:solidFill>
                <a:schemeClr val="tx1"/>
              </a:solidFill>
              <a:latin typeface="Franklin Gothic Book" charset="0"/>
              <a:ea typeface="Franklin Gothic Book" charset="0"/>
              <a:cs typeface="Franklin Gothic Book" charset="0"/>
            </a:endParaRPr>
          </a:p>
        </p:txBody>
      </p:sp>
      <p:sp>
        <p:nvSpPr>
          <p:cNvPr id="7" name="正方形/長方形 6"/>
          <p:cNvSpPr/>
          <p:nvPr/>
        </p:nvSpPr>
        <p:spPr>
          <a:xfrm>
            <a:off x="1709732" y="4365191"/>
            <a:ext cx="900000" cy="28800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u="sng">
                <a:solidFill>
                  <a:schemeClr val="tx1"/>
                </a:solidFill>
                <a:latin typeface="Meiryo UI" charset="-128"/>
                <a:ea typeface="Meiryo UI" charset="-128"/>
                <a:cs typeface="Meiryo UI" charset="-128"/>
              </a:rPr>
              <a:t>834/950</a:t>
            </a:r>
            <a:endParaRPr kumimoji="1" lang="ja-JP" altLang="en-US" sz="1200" u="sng" dirty="0">
              <a:solidFill>
                <a:schemeClr val="tx1"/>
              </a:solidFill>
              <a:latin typeface="Meiryo UI" charset="-128"/>
              <a:ea typeface="Meiryo UI" charset="-128"/>
              <a:cs typeface="Meiryo UI" charset="-128"/>
            </a:endParaRPr>
          </a:p>
        </p:txBody>
      </p:sp>
      <p:sp>
        <p:nvSpPr>
          <p:cNvPr id="8" name="正方形/長方形 7"/>
          <p:cNvSpPr/>
          <p:nvPr/>
        </p:nvSpPr>
        <p:spPr>
          <a:xfrm>
            <a:off x="1331639" y="4786276"/>
            <a:ext cx="1079773" cy="407268"/>
          </a:xfrm>
          <a:prstGeom prst="rect">
            <a:avLst/>
          </a:prstGeom>
          <a:noFill/>
          <a:ln w="63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UI" charset="-128"/>
                <a:ea typeface="Meiryo UI" charset="-128"/>
                <a:cs typeface="Meiryo UI" charset="-128"/>
              </a:rPr>
              <a:t>~~~~~~~</a:t>
            </a:r>
          </a:p>
          <a:p>
            <a:pPr algn="ctr"/>
            <a:r>
              <a:rPr lang="en-US" altLang="ja-JP" sz="1200" dirty="0">
                <a:solidFill>
                  <a:schemeClr val="tx1"/>
                </a:solidFill>
                <a:latin typeface="Meiryo UI" charset="-128"/>
                <a:ea typeface="Meiryo UI" charset="-128"/>
                <a:cs typeface="Meiryo UI" charset="-128"/>
              </a:rPr>
              <a:t>~~~~~~~</a:t>
            </a:r>
            <a:endParaRPr kumimoji="1" lang="ja-JP" altLang="en-US" sz="1200" dirty="0">
              <a:solidFill>
                <a:schemeClr val="tx1"/>
              </a:solidFill>
              <a:latin typeface="Meiryo UI" charset="-128"/>
              <a:ea typeface="Meiryo UI" charset="-128"/>
              <a:cs typeface="Meiryo UI" charset="-128"/>
            </a:endParaRPr>
          </a:p>
        </p:txBody>
      </p:sp>
      <p:sp>
        <p:nvSpPr>
          <p:cNvPr id="11" name="正方形/長方形 10"/>
          <p:cNvSpPr/>
          <p:nvPr/>
        </p:nvSpPr>
        <p:spPr>
          <a:xfrm>
            <a:off x="1331639" y="5243476"/>
            <a:ext cx="1079773" cy="407268"/>
          </a:xfrm>
          <a:prstGeom prst="rect">
            <a:avLst/>
          </a:prstGeom>
          <a:noFill/>
          <a:ln w="63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UI" charset="-128"/>
                <a:ea typeface="Meiryo UI" charset="-128"/>
                <a:cs typeface="Meiryo UI" charset="-128"/>
              </a:rPr>
              <a:t>~~~~~~~</a:t>
            </a:r>
          </a:p>
          <a:p>
            <a:pPr algn="ctr"/>
            <a:r>
              <a:rPr lang="en-US" altLang="ja-JP" sz="1200" dirty="0">
                <a:solidFill>
                  <a:schemeClr val="tx1"/>
                </a:solidFill>
                <a:latin typeface="Meiryo UI" charset="-128"/>
                <a:ea typeface="Meiryo UI" charset="-128"/>
                <a:cs typeface="Meiryo UI" charset="-128"/>
              </a:rPr>
              <a:t>~~~~~~~</a:t>
            </a:r>
            <a:endParaRPr kumimoji="1" lang="ja-JP" altLang="en-US" sz="1200" dirty="0">
              <a:solidFill>
                <a:schemeClr val="tx1"/>
              </a:solidFill>
              <a:latin typeface="Meiryo UI" charset="-128"/>
              <a:ea typeface="Meiryo UI" charset="-128"/>
              <a:cs typeface="Meiryo UI" charset="-128"/>
            </a:endParaRPr>
          </a:p>
        </p:txBody>
      </p:sp>
      <p:sp>
        <p:nvSpPr>
          <p:cNvPr id="12" name="正方形/長方形 11"/>
          <p:cNvSpPr/>
          <p:nvPr/>
        </p:nvSpPr>
        <p:spPr>
          <a:xfrm>
            <a:off x="1336717" y="5700676"/>
            <a:ext cx="1079773" cy="407268"/>
          </a:xfrm>
          <a:prstGeom prst="rect">
            <a:avLst/>
          </a:prstGeom>
          <a:noFill/>
          <a:ln w="63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UI" charset="-128"/>
                <a:ea typeface="Meiryo UI" charset="-128"/>
                <a:cs typeface="Meiryo UI" charset="-128"/>
              </a:rPr>
              <a:t>~~~~~~~</a:t>
            </a:r>
          </a:p>
          <a:p>
            <a:pPr algn="ctr"/>
            <a:r>
              <a:rPr lang="en-US" altLang="ja-JP" sz="1200" dirty="0">
                <a:solidFill>
                  <a:schemeClr val="tx1"/>
                </a:solidFill>
                <a:latin typeface="Meiryo UI" charset="-128"/>
                <a:ea typeface="Meiryo UI" charset="-128"/>
                <a:cs typeface="Meiryo UI" charset="-128"/>
              </a:rPr>
              <a:t>~~~~~~~</a:t>
            </a:r>
            <a:endParaRPr kumimoji="1" lang="ja-JP" altLang="en-US" sz="1200" dirty="0">
              <a:solidFill>
                <a:schemeClr val="tx1"/>
              </a:solidFill>
              <a:latin typeface="Meiryo UI" charset="-128"/>
              <a:ea typeface="Meiryo UI" charset="-128"/>
              <a:cs typeface="Meiryo UI" charset="-128"/>
            </a:endParaRPr>
          </a:p>
        </p:txBody>
      </p:sp>
      <p:sp>
        <p:nvSpPr>
          <p:cNvPr id="13" name="正方形/長方形 12"/>
          <p:cNvSpPr/>
          <p:nvPr/>
        </p:nvSpPr>
        <p:spPr>
          <a:xfrm>
            <a:off x="2491232" y="4792296"/>
            <a:ext cx="496591" cy="1315647"/>
          </a:xfrm>
          <a:prstGeom prst="rect">
            <a:avLst/>
          </a:prstGeom>
          <a:noFill/>
          <a:ln w="63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eiryo UI" charset="-128"/>
                <a:ea typeface="Meiryo UI" charset="-128"/>
                <a:cs typeface="Meiryo UI" charset="-128"/>
              </a:rPr>
              <a:t>~~</a:t>
            </a:r>
          </a:p>
          <a:p>
            <a:pPr algn="ctr"/>
            <a:r>
              <a:rPr lang="en-US" altLang="ja-JP" sz="1200" dirty="0">
                <a:solidFill>
                  <a:schemeClr val="tx1"/>
                </a:solidFill>
                <a:latin typeface="Meiryo UI" charset="-128"/>
                <a:ea typeface="Meiryo UI" charset="-128"/>
                <a:cs typeface="Meiryo UI" charset="-128"/>
              </a:rPr>
              <a:t>~~</a:t>
            </a:r>
          </a:p>
          <a:p>
            <a:pPr algn="ctr"/>
            <a:r>
              <a:rPr kumimoji="1" lang="en-US" altLang="ja-JP" sz="1200" dirty="0">
                <a:solidFill>
                  <a:schemeClr val="tx1"/>
                </a:solidFill>
                <a:latin typeface="Meiryo UI" charset="-128"/>
                <a:ea typeface="Meiryo UI" charset="-128"/>
                <a:cs typeface="Meiryo UI" charset="-128"/>
              </a:rPr>
              <a:t>~~</a:t>
            </a:r>
          </a:p>
          <a:p>
            <a:pPr algn="ctr"/>
            <a:r>
              <a:rPr lang="en-US" altLang="ja-JP" sz="1200" dirty="0">
                <a:solidFill>
                  <a:schemeClr val="tx1"/>
                </a:solidFill>
                <a:latin typeface="Meiryo UI" charset="-128"/>
                <a:ea typeface="Meiryo UI" charset="-128"/>
                <a:cs typeface="Meiryo UI" charset="-128"/>
              </a:rPr>
              <a:t>~~</a:t>
            </a:r>
          </a:p>
          <a:p>
            <a:pPr algn="ctr"/>
            <a:endParaRPr lang="en-US" altLang="ja-JP" sz="1200" dirty="0">
              <a:solidFill>
                <a:schemeClr val="tx1"/>
              </a:solidFill>
              <a:latin typeface="Meiryo UI" charset="-128"/>
              <a:ea typeface="Meiryo UI" charset="-128"/>
              <a:cs typeface="Meiryo UI" charset="-128"/>
            </a:endParaRPr>
          </a:p>
          <a:p>
            <a:pPr algn="ctr"/>
            <a:r>
              <a:rPr kumimoji="1" lang="en-US" altLang="ja-JP" sz="1200" dirty="0">
                <a:solidFill>
                  <a:schemeClr val="tx1"/>
                </a:solidFill>
                <a:latin typeface="Meiryo UI" charset="-128"/>
                <a:ea typeface="Meiryo UI" charset="-128"/>
                <a:cs typeface="Meiryo UI" charset="-128"/>
              </a:rPr>
              <a:t>~~</a:t>
            </a:r>
          </a:p>
        </p:txBody>
      </p:sp>
      <p:sp>
        <p:nvSpPr>
          <p:cNvPr id="14" name="右カーブ矢印 13"/>
          <p:cNvSpPr/>
          <p:nvPr/>
        </p:nvSpPr>
        <p:spPr>
          <a:xfrm>
            <a:off x="384096" y="3936091"/>
            <a:ext cx="731520" cy="1216152"/>
          </a:xfrm>
          <a:prstGeom prst="curvedRightArrow">
            <a:avLst/>
          </a:prstGeom>
          <a:gradFill flip="none" rotWithShape="1">
            <a:gsLst>
              <a:gs pos="0">
                <a:schemeClr val="accent3">
                  <a:lumMod val="20000"/>
                  <a:lumOff val="80000"/>
                  <a:shade val="30000"/>
                  <a:satMod val="115000"/>
                </a:schemeClr>
              </a:gs>
              <a:gs pos="12000">
                <a:schemeClr val="accent3">
                  <a:lumMod val="20000"/>
                  <a:lumOff val="80000"/>
                  <a:shade val="67500"/>
                  <a:satMod val="115000"/>
                </a:schemeClr>
              </a:gs>
              <a:gs pos="100000">
                <a:schemeClr val="accent3">
                  <a:lumMod val="20000"/>
                  <a:lumOff val="80000"/>
                  <a:shade val="100000"/>
                  <a:satMod val="115000"/>
                </a:schemeClr>
              </a:gs>
            </a:gsLst>
            <a:lin ang="13500000" scaled="1"/>
            <a:tileRect/>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5" name="正方形/長方形 14"/>
          <p:cNvSpPr/>
          <p:nvPr/>
        </p:nvSpPr>
        <p:spPr>
          <a:xfrm>
            <a:off x="5364087" y="619201"/>
            <a:ext cx="3529087" cy="2017711"/>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6" name="正方形/長方形 15"/>
          <p:cNvSpPr/>
          <p:nvPr/>
        </p:nvSpPr>
        <p:spPr>
          <a:xfrm>
            <a:off x="5364088" y="2782236"/>
            <a:ext cx="3529087" cy="1728000"/>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7" name="正方形/長方形 16"/>
          <p:cNvSpPr/>
          <p:nvPr/>
        </p:nvSpPr>
        <p:spPr>
          <a:xfrm>
            <a:off x="5364087" y="4655560"/>
            <a:ext cx="3529087" cy="1655247"/>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cxnSp>
        <p:nvCxnSpPr>
          <p:cNvPr id="25" name="直線矢印コネクタ 24"/>
          <p:cNvCxnSpPr>
            <a:stCxn id="5" idx="3"/>
            <a:endCxn id="17" idx="1"/>
          </p:cNvCxnSpPr>
          <p:nvPr/>
        </p:nvCxnSpPr>
        <p:spPr>
          <a:xfrm>
            <a:off x="3131840" y="5247248"/>
            <a:ext cx="2232247" cy="235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5364087" y="619201"/>
            <a:ext cx="2822119" cy="369332"/>
          </a:xfrm>
          <a:prstGeom prst="rect">
            <a:avLst/>
          </a:prstGeom>
          <a:noFill/>
        </p:spPr>
        <p:txBody>
          <a:bodyPr wrap="none" rtlCol="0">
            <a:spAutoFit/>
          </a:bodyPr>
          <a:lstStyle/>
          <a:p>
            <a:r>
              <a:rPr lang="ja-JP" altLang="en-US" dirty="0">
                <a:latin typeface="Meiryo UI" charset="-128"/>
                <a:ea typeface="Meiryo UI" charset="-128"/>
                <a:cs typeface="Meiryo UI" charset="-128"/>
              </a:rPr>
              <a:t>①</a:t>
            </a:r>
            <a:r>
              <a:rPr lang="ja-JP" altLang="en-US" sz="1200" dirty="0">
                <a:latin typeface="Meiryo UI" charset="-128"/>
                <a:ea typeface="Meiryo UI" charset="-128"/>
                <a:cs typeface="Meiryo UI" charset="-128"/>
              </a:rPr>
              <a:t>　</a:t>
            </a:r>
            <a:r>
              <a:rPr lang="en-US" altLang="ja-JP" sz="1200" dirty="0">
                <a:latin typeface="Meiryo UI" charset="-128"/>
                <a:ea typeface="Meiryo UI" charset="-128"/>
                <a:cs typeface="Meiryo UI" charset="-128"/>
              </a:rPr>
              <a:t>Under Writing Information</a:t>
            </a:r>
            <a:r>
              <a:rPr lang="ja-JP" altLang="en-US" sz="1200" dirty="0">
                <a:latin typeface="Meiryo UI" charset="-128"/>
                <a:ea typeface="Meiryo UI" charset="-128"/>
                <a:cs typeface="Meiryo UI" charset="-128"/>
              </a:rPr>
              <a:t>として</a:t>
            </a:r>
            <a:endParaRPr kumimoji="1" lang="ja-JP" altLang="en-US" sz="1100" dirty="0">
              <a:latin typeface="Meiryo UI" charset="-128"/>
              <a:ea typeface="Meiryo UI" charset="-128"/>
              <a:cs typeface="Meiryo UI" charset="-128"/>
            </a:endParaRPr>
          </a:p>
        </p:txBody>
      </p:sp>
      <p:sp>
        <p:nvSpPr>
          <p:cNvPr id="29" name="テキスト ボックス 28"/>
          <p:cNvSpPr txBox="1"/>
          <p:nvPr/>
        </p:nvSpPr>
        <p:spPr>
          <a:xfrm>
            <a:off x="5364088" y="2783608"/>
            <a:ext cx="1516762" cy="369332"/>
          </a:xfrm>
          <a:prstGeom prst="rect">
            <a:avLst/>
          </a:prstGeom>
          <a:noFill/>
        </p:spPr>
        <p:txBody>
          <a:bodyPr wrap="none" rtlCol="0">
            <a:spAutoFit/>
          </a:bodyPr>
          <a:lstStyle/>
          <a:p>
            <a:r>
              <a:rPr lang="ja-JP" altLang="en-US" dirty="0">
                <a:latin typeface="Meiryo UI" charset="-128"/>
                <a:ea typeface="Meiryo UI" charset="-128"/>
                <a:cs typeface="Meiryo UI" charset="-128"/>
              </a:rPr>
              <a:t>②</a:t>
            </a:r>
            <a:r>
              <a:rPr lang="ja-JP" altLang="en-US" sz="1200" dirty="0">
                <a:latin typeface="Meiryo UI" charset="-128"/>
                <a:ea typeface="Meiryo UI" charset="-128"/>
                <a:cs typeface="Meiryo UI" charset="-128"/>
              </a:rPr>
              <a:t>　営業ツールとして</a:t>
            </a:r>
            <a:endParaRPr kumimoji="1" lang="ja-JP" altLang="en-US" sz="1200" dirty="0">
              <a:latin typeface="Meiryo UI" charset="-128"/>
              <a:ea typeface="Meiryo UI" charset="-128"/>
              <a:cs typeface="Meiryo UI" charset="-128"/>
            </a:endParaRPr>
          </a:p>
        </p:txBody>
      </p:sp>
      <p:sp>
        <p:nvSpPr>
          <p:cNvPr id="30" name="テキスト ボックス 29"/>
          <p:cNvSpPr txBox="1"/>
          <p:nvPr/>
        </p:nvSpPr>
        <p:spPr>
          <a:xfrm>
            <a:off x="5364087" y="4655560"/>
            <a:ext cx="2119491" cy="369332"/>
          </a:xfrm>
          <a:prstGeom prst="rect">
            <a:avLst/>
          </a:prstGeom>
          <a:noFill/>
        </p:spPr>
        <p:txBody>
          <a:bodyPr wrap="none" rtlCol="0">
            <a:spAutoFit/>
          </a:bodyPr>
          <a:lstStyle/>
          <a:p>
            <a:r>
              <a:rPr lang="ja-JP" altLang="en-US" dirty="0">
                <a:latin typeface="Meiryo UI" charset="-128"/>
                <a:ea typeface="Meiryo UI" charset="-128"/>
                <a:cs typeface="Meiryo UI" charset="-128"/>
              </a:rPr>
              <a:t>③</a:t>
            </a:r>
            <a:r>
              <a:rPr lang="ja-JP" altLang="en-US" sz="1200" dirty="0">
                <a:latin typeface="Meiryo UI" charset="-128"/>
                <a:ea typeface="Meiryo UI" charset="-128"/>
                <a:cs typeface="Meiryo UI" charset="-128"/>
              </a:rPr>
              <a:t>　コンサルティングツールとして</a:t>
            </a:r>
            <a:endParaRPr kumimoji="1" lang="ja-JP" altLang="en-US" sz="1200" dirty="0">
              <a:latin typeface="Meiryo UI" charset="-128"/>
              <a:ea typeface="Meiryo UI" charset="-128"/>
              <a:cs typeface="Meiryo UI" charset="-128"/>
            </a:endParaRPr>
          </a:p>
        </p:txBody>
      </p:sp>
      <p:pic>
        <p:nvPicPr>
          <p:cNvPr id="31" name="図 30"/>
          <p:cNvPicPr>
            <a:picLocks noChangeAspect="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548000" y="629086"/>
            <a:ext cx="720000" cy="404286"/>
          </a:xfrm>
          <a:prstGeom prst="rect">
            <a:avLst/>
          </a:prstGeom>
        </p:spPr>
      </p:pic>
      <p:pic>
        <p:nvPicPr>
          <p:cNvPr id="32" name="図 31"/>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40000" y="730040"/>
            <a:ext cx="720000" cy="202378"/>
          </a:xfrm>
          <a:prstGeom prst="rect">
            <a:avLst/>
          </a:prstGeom>
        </p:spPr>
      </p:pic>
      <p:pic>
        <p:nvPicPr>
          <p:cNvPr id="35" name="図 34"/>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45732" y="1772816"/>
            <a:ext cx="372537" cy="432000"/>
          </a:xfrm>
          <a:prstGeom prst="rect">
            <a:avLst/>
          </a:prstGeom>
          <a:effectLst>
            <a:outerShdw blurRad="50800" dist="38100" dir="2700000" algn="tl" rotWithShape="0">
              <a:prstClr val="black">
                <a:alpha val="40000"/>
              </a:prstClr>
            </a:outerShdw>
          </a:effectLst>
        </p:spPr>
      </p:pic>
      <p:pic>
        <p:nvPicPr>
          <p:cNvPr id="36" name="図 3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267744" y="1634400"/>
            <a:ext cx="1006672" cy="706570"/>
          </a:xfrm>
          <a:prstGeom prst="rect">
            <a:avLst/>
          </a:prstGeom>
        </p:spPr>
      </p:pic>
      <p:cxnSp>
        <p:nvCxnSpPr>
          <p:cNvPr id="46" name="直線コネクタ 45"/>
          <p:cNvCxnSpPr>
            <a:stCxn id="35" idx="3"/>
            <a:endCxn id="36" idx="1"/>
          </p:cNvCxnSpPr>
          <p:nvPr/>
        </p:nvCxnSpPr>
        <p:spPr>
          <a:xfrm flipV="1">
            <a:off x="1518269" y="1987685"/>
            <a:ext cx="749475" cy="11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2319675" y="1988840"/>
            <a:ext cx="902811" cy="261610"/>
          </a:xfrm>
          <a:prstGeom prst="rect">
            <a:avLst/>
          </a:prstGeom>
          <a:noFill/>
        </p:spPr>
        <p:txBody>
          <a:bodyPr wrap="none" rtlCol="0">
            <a:spAutoFit/>
          </a:bodyPr>
          <a:lstStyle/>
          <a:p>
            <a:r>
              <a:rPr kumimoji="1" lang="ja-JP" altLang="en-US" sz="1100">
                <a:latin typeface="Meiryo UI" charset="-128"/>
                <a:ea typeface="Meiryo UI" charset="-128"/>
                <a:cs typeface="Meiryo UI" charset="-128"/>
              </a:rPr>
              <a:t>インターネット</a:t>
            </a:r>
            <a:endParaRPr kumimoji="1" lang="ja-JP" altLang="en-US" sz="1100" dirty="0">
              <a:latin typeface="Meiryo UI" charset="-128"/>
              <a:ea typeface="Meiryo UI" charset="-128"/>
              <a:cs typeface="Meiryo UI" charset="-128"/>
            </a:endParaRPr>
          </a:p>
        </p:txBody>
      </p:sp>
      <p:sp>
        <p:nvSpPr>
          <p:cNvPr id="50" name="角丸四角形 49"/>
          <p:cNvSpPr/>
          <p:nvPr/>
        </p:nvSpPr>
        <p:spPr>
          <a:xfrm>
            <a:off x="1799704" y="1836000"/>
            <a:ext cx="108000" cy="288000"/>
          </a:xfrm>
          <a:prstGeom prst="roundRect">
            <a:avLst/>
          </a:prstGeom>
          <a:pattFill prst="horzBrick">
            <a:fgClr>
              <a:srgbClr val="FF0000"/>
            </a:fgClr>
            <a:bgClr>
              <a:schemeClr val="bg1"/>
            </a:bgClr>
          </a:patt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pic>
        <p:nvPicPr>
          <p:cNvPr id="51" name="図 50"/>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566542" y="1845971"/>
            <a:ext cx="179436" cy="143167"/>
          </a:xfrm>
          <a:prstGeom prst="rect">
            <a:avLst/>
          </a:prstGeom>
        </p:spPr>
      </p:pic>
      <p:pic>
        <p:nvPicPr>
          <p:cNvPr id="52" name="図 51"/>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222486" y="1507114"/>
            <a:ext cx="324000" cy="324000"/>
          </a:xfrm>
          <a:prstGeom prst="rect">
            <a:avLst/>
          </a:prstGeom>
        </p:spPr>
      </p:pic>
      <p:pic>
        <p:nvPicPr>
          <p:cNvPr id="53" name="図 52"/>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3326347" y="1831114"/>
            <a:ext cx="360000" cy="360000"/>
          </a:xfrm>
          <a:prstGeom prst="rect">
            <a:avLst/>
          </a:prstGeom>
        </p:spPr>
      </p:pic>
      <p:sp>
        <p:nvSpPr>
          <p:cNvPr id="54" name="左中かっこ 53"/>
          <p:cNvSpPr/>
          <p:nvPr/>
        </p:nvSpPr>
        <p:spPr>
          <a:xfrm rot="5400000">
            <a:off x="1670400" y="1569600"/>
            <a:ext cx="108000" cy="36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lIns="90000" rtlCol="0" anchor="ctr"/>
          <a:lstStyle/>
          <a:p>
            <a:pPr algn="ctr"/>
            <a:endParaRPr kumimoji="1" lang="ja-JP" altLang="en-US"/>
          </a:p>
        </p:txBody>
      </p:sp>
      <p:sp>
        <p:nvSpPr>
          <p:cNvPr id="55" name="角丸四角形吹き出し 54"/>
          <p:cNvSpPr/>
          <p:nvPr/>
        </p:nvSpPr>
        <p:spPr>
          <a:xfrm>
            <a:off x="1115616" y="1175086"/>
            <a:ext cx="1584176" cy="432000"/>
          </a:xfrm>
          <a:prstGeom prst="wedgeRoundRectCallout">
            <a:avLst>
              <a:gd name="adj1" fmla="val -16109"/>
              <a:gd name="adj2" fmla="val 62500"/>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a:pPr>
            <a:r>
              <a:rPr lang="ja-JP" altLang="en-US" sz="800" dirty="0">
                <a:solidFill>
                  <a:schemeClr val="bg1"/>
                </a:solidFill>
                <a:latin typeface="Meiryo UI" charset="-128"/>
                <a:ea typeface="Meiryo UI" charset="-128"/>
                <a:cs typeface="Meiryo UI" charset="-128"/>
              </a:rPr>
              <a:t>ネットワーク機器・設定・更新状況などを分析・評価</a:t>
            </a:r>
            <a:endParaRPr kumimoji="1" lang="ja-JP" altLang="en-US" sz="800" dirty="0">
              <a:solidFill>
                <a:schemeClr val="bg1"/>
              </a:solidFill>
              <a:latin typeface="Meiryo UI" charset="-128"/>
              <a:ea typeface="Meiryo UI" charset="-128"/>
              <a:cs typeface="Meiryo UI" charset="-128"/>
            </a:endParaRPr>
          </a:p>
        </p:txBody>
      </p:sp>
      <p:sp>
        <p:nvSpPr>
          <p:cNvPr id="56" name="角丸四角形吹き出し 55"/>
          <p:cNvSpPr/>
          <p:nvPr/>
        </p:nvSpPr>
        <p:spPr>
          <a:xfrm>
            <a:off x="3587308" y="1062600"/>
            <a:ext cx="1537199" cy="432000"/>
          </a:xfrm>
          <a:prstGeom prst="wedgeRoundRectCallout">
            <a:avLst>
              <a:gd name="adj1" fmla="val -48180"/>
              <a:gd name="adj2" fmla="val 81743"/>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startAt="2"/>
            </a:pPr>
            <a:r>
              <a:rPr lang="en-US" altLang="ja-JP" sz="800" dirty="0">
                <a:solidFill>
                  <a:schemeClr val="bg1"/>
                </a:solidFill>
                <a:latin typeface="Meiryo UI" charset="-128"/>
                <a:ea typeface="Meiryo UI" charset="-128"/>
                <a:cs typeface="Meiryo UI" charset="-128"/>
              </a:rPr>
              <a:t>SNS</a:t>
            </a:r>
            <a:r>
              <a:rPr lang="ja-JP" altLang="en-US" sz="800" dirty="0">
                <a:solidFill>
                  <a:schemeClr val="bg1"/>
                </a:solidFill>
                <a:latin typeface="Meiryo UI" charset="-128"/>
                <a:ea typeface="Meiryo UI" charset="-128"/>
                <a:cs typeface="Meiryo UI" charset="-128"/>
              </a:rPr>
              <a:t>投稿</a:t>
            </a:r>
            <a:r>
              <a:rPr lang="en-US" altLang="ja-JP" sz="800" dirty="0">
                <a:solidFill>
                  <a:schemeClr val="bg1"/>
                </a:solidFill>
                <a:latin typeface="Meiryo UI" charset="-128"/>
                <a:ea typeface="Meiryo UI" charset="-128"/>
                <a:cs typeface="Meiryo UI" charset="-128"/>
              </a:rPr>
              <a:t>/</a:t>
            </a:r>
            <a:r>
              <a:rPr lang="ja-JP" altLang="en-US" sz="800" dirty="0">
                <a:solidFill>
                  <a:schemeClr val="bg1"/>
                </a:solidFill>
                <a:latin typeface="Meiryo UI" charset="-128"/>
                <a:ea typeface="Meiryo UI" charset="-128"/>
                <a:cs typeface="Meiryo UI" charset="-128"/>
              </a:rPr>
              <a:t>ユーザー（会社メール登録）等を調査・評価</a:t>
            </a:r>
            <a:endParaRPr kumimoji="1" lang="ja-JP" altLang="en-US" sz="800" dirty="0">
              <a:solidFill>
                <a:schemeClr val="bg1"/>
              </a:solidFill>
              <a:latin typeface="Meiryo UI" charset="-128"/>
              <a:ea typeface="Meiryo UI" charset="-128"/>
              <a:cs typeface="Meiryo UI" charset="-128"/>
            </a:endParaRPr>
          </a:p>
        </p:txBody>
      </p:sp>
      <p:sp>
        <p:nvSpPr>
          <p:cNvPr id="57" name="角丸四角形吹き出し 56"/>
          <p:cNvSpPr/>
          <p:nvPr/>
        </p:nvSpPr>
        <p:spPr>
          <a:xfrm>
            <a:off x="71237" y="2327173"/>
            <a:ext cx="1224000" cy="432000"/>
          </a:xfrm>
          <a:prstGeom prst="wedgeRoundRectCallout">
            <a:avLst>
              <a:gd name="adj1" fmla="val 7715"/>
              <a:gd name="adj2" fmla="val -75403"/>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startAt="3"/>
            </a:pPr>
            <a:r>
              <a:rPr lang="en-US" altLang="ja-JP" sz="800" dirty="0">
                <a:solidFill>
                  <a:schemeClr val="bg1"/>
                </a:solidFill>
                <a:latin typeface="Meiryo UI" charset="-128"/>
                <a:ea typeface="Meiryo UI" charset="-128"/>
                <a:cs typeface="Meiryo UI" charset="-128"/>
              </a:rPr>
              <a:t>OS</a:t>
            </a:r>
            <a:r>
              <a:rPr lang="ja-JP" altLang="en-US" sz="800" dirty="0">
                <a:solidFill>
                  <a:schemeClr val="bg1"/>
                </a:solidFill>
                <a:latin typeface="Meiryo UI" charset="-128"/>
                <a:ea typeface="Meiryo UI" charset="-128"/>
                <a:cs typeface="Meiryo UI" charset="-128"/>
              </a:rPr>
              <a:t>等の更新状況等調査・評価</a:t>
            </a:r>
            <a:endParaRPr lang="en-US" altLang="ja-JP" sz="800" dirty="0">
              <a:solidFill>
                <a:schemeClr val="bg1"/>
              </a:solidFill>
              <a:latin typeface="Meiryo UI" charset="-128"/>
              <a:ea typeface="Meiryo UI" charset="-128"/>
              <a:cs typeface="Meiryo UI" charset="-128"/>
            </a:endParaRPr>
          </a:p>
        </p:txBody>
      </p:sp>
      <p:pic>
        <p:nvPicPr>
          <p:cNvPr id="58" name="図 57"/>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45764" y="1885011"/>
            <a:ext cx="455795" cy="360000"/>
          </a:xfrm>
          <a:prstGeom prst="rect">
            <a:avLst/>
          </a:prstGeom>
        </p:spPr>
      </p:pic>
      <p:sp>
        <p:nvSpPr>
          <p:cNvPr id="59" name="角丸四角形吹き出し 58"/>
          <p:cNvSpPr/>
          <p:nvPr/>
        </p:nvSpPr>
        <p:spPr>
          <a:xfrm>
            <a:off x="1475832" y="2327173"/>
            <a:ext cx="1584000" cy="432000"/>
          </a:xfrm>
          <a:prstGeom prst="wedgeRoundRectCallout">
            <a:avLst>
              <a:gd name="adj1" fmla="val -1443"/>
              <a:gd name="adj2" fmla="val -101059"/>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startAt="4"/>
            </a:pPr>
            <a:r>
              <a:rPr lang="ja-JP" altLang="en-US" sz="800" dirty="0">
                <a:solidFill>
                  <a:schemeClr val="bg1"/>
                </a:solidFill>
                <a:latin typeface="Meiryo UI" charset="-128"/>
                <a:ea typeface="Meiryo UI" charset="-128"/>
                <a:cs typeface="Meiryo UI" charset="-128"/>
              </a:rPr>
              <a:t>プロバイダー等ベンダー評価および、不正な</a:t>
            </a:r>
            <a:r>
              <a:rPr lang="en-US" altLang="ja-JP" sz="800" dirty="0">
                <a:solidFill>
                  <a:schemeClr val="bg1"/>
                </a:solidFill>
                <a:latin typeface="Meiryo UI" charset="-128"/>
                <a:ea typeface="Meiryo UI" charset="-128"/>
                <a:cs typeface="Meiryo UI" charset="-128"/>
              </a:rPr>
              <a:t>C&amp;C</a:t>
            </a:r>
            <a:r>
              <a:rPr lang="ja-JP" altLang="en-US" sz="800" dirty="0">
                <a:solidFill>
                  <a:schemeClr val="bg1"/>
                </a:solidFill>
                <a:latin typeface="Meiryo UI" charset="-128"/>
                <a:ea typeface="Meiryo UI" charset="-128"/>
                <a:cs typeface="Meiryo UI" charset="-128"/>
              </a:rPr>
              <a:t>サーバへの接続有無等の調査・評価</a:t>
            </a:r>
            <a:endParaRPr lang="en-US" altLang="ja-JP" sz="800" dirty="0">
              <a:solidFill>
                <a:schemeClr val="bg1"/>
              </a:solidFill>
              <a:latin typeface="Meiryo UI" charset="-128"/>
              <a:ea typeface="Meiryo UI" charset="-128"/>
              <a:cs typeface="Meiryo UI" charset="-128"/>
            </a:endParaRPr>
          </a:p>
        </p:txBody>
      </p:sp>
      <p:pic>
        <p:nvPicPr>
          <p:cNvPr id="60" name="図 59"/>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2266415" y="2809336"/>
            <a:ext cx="1008000" cy="675327"/>
          </a:xfrm>
          <a:prstGeom prst="rect">
            <a:avLst/>
          </a:prstGeom>
        </p:spPr>
      </p:pic>
      <p:sp>
        <p:nvSpPr>
          <p:cNvPr id="61" name="テキスト ボックス 60"/>
          <p:cNvSpPr txBox="1"/>
          <p:nvPr/>
        </p:nvSpPr>
        <p:spPr>
          <a:xfrm>
            <a:off x="2371909" y="3194940"/>
            <a:ext cx="891591" cy="261610"/>
          </a:xfrm>
          <a:prstGeom prst="rect">
            <a:avLst/>
          </a:prstGeom>
          <a:noFill/>
        </p:spPr>
        <p:txBody>
          <a:bodyPr wrap="none" rtlCol="0">
            <a:spAutoFit/>
          </a:bodyPr>
          <a:lstStyle/>
          <a:p>
            <a:r>
              <a:rPr lang="ja-JP" altLang="en-US" sz="1100" b="1" dirty="0">
                <a:solidFill>
                  <a:schemeClr val="bg1"/>
                </a:solidFill>
                <a:latin typeface="Meiryo UI" charset="-128"/>
                <a:ea typeface="Meiryo UI" charset="-128"/>
                <a:cs typeface="Meiryo UI" charset="-128"/>
              </a:rPr>
              <a:t>ダークネット</a:t>
            </a:r>
            <a:r>
              <a:rPr lang="en-US" altLang="ja-JP" sz="1100" b="1" baseline="-25000" dirty="0">
                <a:solidFill>
                  <a:schemeClr val="bg1"/>
                </a:solidFill>
                <a:latin typeface="Meiryo UI" charset="-128"/>
                <a:ea typeface="Meiryo UI" charset="-128"/>
                <a:cs typeface="Meiryo UI" charset="-128"/>
              </a:rPr>
              <a:t>※</a:t>
            </a:r>
            <a:endParaRPr kumimoji="1" lang="ja-JP" altLang="en-US" sz="1100" b="1" baseline="-25000" dirty="0">
              <a:solidFill>
                <a:schemeClr val="bg1"/>
              </a:solidFill>
              <a:latin typeface="Meiryo UI" charset="-128"/>
              <a:ea typeface="Meiryo UI" charset="-128"/>
              <a:cs typeface="Meiryo UI" charset="-128"/>
            </a:endParaRPr>
          </a:p>
        </p:txBody>
      </p:sp>
      <p:cxnSp>
        <p:nvCxnSpPr>
          <p:cNvPr id="64" name="曲線コネクタ 63"/>
          <p:cNvCxnSpPr>
            <a:endCxn id="35" idx="2"/>
          </p:cNvCxnSpPr>
          <p:nvPr/>
        </p:nvCxnSpPr>
        <p:spPr>
          <a:xfrm rot="16200000" flipV="1">
            <a:off x="1328117" y="2208701"/>
            <a:ext cx="942183" cy="934414"/>
          </a:xfrm>
          <a:prstGeom prst="curvedConnector3">
            <a:avLst>
              <a:gd name="adj1" fmla="val -146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図 61"/>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520985" y="2824815"/>
            <a:ext cx="383415" cy="360000"/>
          </a:xfrm>
          <a:prstGeom prst="rect">
            <a:avLst/>
          </a:prstGeom>
          <a:solidFill>
            <a:schemeClr val="bg1"/>
          </a:solidFill>
        </p:spPr>
      </p:pic>
      <p:sp>
        <p:nvSpPr>
          <p:cNvPr id="69" name="角丸四角形吹き出し 68"/>
          <p:cNvSpPr/>
          <p:nvPr/>
        </p:nvSpPr>
        <p:spPr>
          <a:xfrm>
            <a:off x="278603" y="3034525"/>
            <a:ext cx="1224000" cy="432000"/>
          </a:xfrm>
          <a:prstGeom prst="wedgeRoundRectCallout">
            <a:avLst>
              <a:gd name="adj1" fmla="val 52533"/>
              <a:gd name="adj2" fmla="val -66110"/>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23825" indent="-123825">
              <a:buFont typeface="+mj-ea"/>
              <a:buAutoNum type="circleNumDbPlain" startAt="5"/>
            </a:pPr>
            <a:r>
              <a:rPr lang="ja-JP" altLang="en-US" sz="800" dirty="0">
                <a:solidFill>
                  <a:schemeClr val="bg1"/>
                </a:solidFill>
                <a:latin typeface="Meiryo UI" charset="-128"/>
                <a:ea typeface="Meiryo UI" charset="-128"/>
                <a:cs typeface="Meiryo UI" charset="-128"/>
              </a:rPr>
              <a:t>ネット上の攻撃メールの宛先などから攻撃状況を分析・評価</a:t>
            </a:r>
            <a:endParaRPr lang="en-US" altLang="ja-JP" sz="800" dirty="0">
              <a:solidFill>
                <a:schemeClr val="bg1"/>
              </a:solidFill>
              <a:latin typeface="Meiryo UI" charset="-128"/>
              <a:ea typeface="Meiryo UI" charset="-128"/>
              <a:cs typeface="Meiryo UI" charset="-128"/>
            </a:endParaRPr>
          </a:p>
        </p:txBody>
      </p:sp>
      <p:sp>
        <p:nvSpPr>
          <p:cNvPr id="70" name="正方形/長方形 69"/>
          <p:cNvSpPr/>
          <p:nvPr/>
        </p:nvSpPr>
        <p:spPr>
          <a:xfrm>
            <a:off x="167373" y="6292800"/>
            <a:ext cx="5268723" cy="338554"/>
          </a:xfrm>
          <a:prstGeom prst="rect">
            <a:avLst/>
          </a:prstGeom>
        </p:spPr>
        <p:txBody>
          <a:bodyPr wrap="square" lIns="90000">
            <a:spAutoFit/>
          </a:bodyPr>
          <a:lstStyle/>
          <a:p>
            <a:pPr marL="95250" indent="-82550">
              <a:buFont typeface=".LucidaGrandeUI" charset="0"/>
              <a:buChar char="※"/>
            </a:pPr>
            <a:r>
              <a:rPr lang="ja-JP" altLang="en-US" sz="800" b="1" dirty="0">
                <a:solidFill>
                  <a:srgbClr val="000000"/>
                </a:solidFill>
                <a:latin typeface="Meiryo UI" charset="-128"/>
                <a:ea typeface="Meiryo UI" charset="-128"/>
                <a:cs typeface="Meiryo UI" charset="-128"/>
              </a:rPr>
              <a:t>ダークネットとは、インターネット上で到達可能な</a:t>
            </a:r>
            <a:r>
              <a:rPr lang="en-US" altLang="ja-JP" sz="800" b="1" dirty="0">
                <a:solidFill>
                  <a:srgbClr val="000000"/>
                </a:solidFill>
                <a:latin typeface="Meiryo UI" charset="-128"/>
                <a:ea typeface="Meiryo UI" charset="-128"/>
                <a:cs typeface="Meiryo UI" charset="-128"/>
              </a:rPr>
              <a:t>IP</a:t>
            </a:r>
            <a:r>
              <a:rPr lang="ja-JP" altLang="en-US" sz="800" b="1" dirty="0">
                <a:solidFill>
                  <a:srgbClr val="000000"/>
                </a:solidFill>
                <a:latin typeface="Meiryo UI" charset="-128"/>
                <a:ea typeface="Meiryo UI" charset="-128"/>
                <a:cs typeface="Meiryo UI" charset="-128"/>
              </a:rPr>
              <a:t>アドレスのうち、特定のホストコンピュータが割り当てられていないアドレス空間のこと。多くの犯罪情報もやりとりされており、サイバーセキュリティ専門家も情報収集している。</a:t>
            </a:r>
            <a:endParaRPr lang="ja-JP" altLang="en-US" sz="800" dirty="0">
              <a:latin typeface="Meiryo UI" charset="-128"/>
              <a:ea typeface="Meiryo UI" charset="-128"/>
              <a:cs typeface="Meiryo UI" charset="-128"/>
            </a:endParaRPr>
          </a:p>
        </p:txBody>
      </p:sp>
      <p:sp>
        <p:nvSpPr>
          <p:cNvPr id="77" name="角丸四角形吹き出し 76"/>
          <p:cNvSpPr/>
          <p:nvPr/>
        </p:nvSpPr>
        <p:spPr>
          <a:xfrm>
            <a:off x="3227168" y="2368421"/>
            <a:ext cx="1440000" cy="576000"/>
          </a:xfrm>
          <a:prstGeom prst="wedgeRoundRectCallout">
            <a:avLst>
              <a:gd name="adj1" fmla="val -55001"/>
              <a:gd name="adj2" fmla="val 63867"/>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3350" indent="-130175">
              <a:buFont typeface="+mj-ea"/>
              <a:buAutoNum type="circleNumDbPlain" startAt="6"/>
            </a:pPr>
            <a:r>
              <a:rPr lang="ja-JP" altLang="en-US" sz="800" dirty="0">
                <a:solidFill>
                  <a:schemeClr val="bg1"/>
                </a:solidFill>
                <a:latin typeface="Meiryo UI" charset="-128"/>
                <a:ea typeface="Meiryo UI" charset="-128"/>
                <a:cs typeface="Meiryo UI" charset="-128"/>
              </a:rPr>
              <a:t>ダークネット上の情報に企業名がないか、漏洩したデータが販売されていないか等を調査・評価する</a:t>
            </a:r>
            <a:endParaRPr lang="en-US" altLang="ja-JP" sz="800" dirty="0">
              <a:solidFill>
                <a:schemeClr val="bg1"/>
              </a:solidFill>
              <a:latin typeface="Meiryo UI" charset="-128"/>
              <a:ea typeface="Meiryo UI" charset="-128"/>
              <a:cs typeface="Meiryo UI" charset="-128"/>
            </a:endParaRPr>
          </a:p>
        </p:txBody>
      </p:sp>
      <p:sp>
        <p:nvSpPr>
          <p:cNvPr id="78" name="正方形/長方形 77"/>
          <p:cNvSpPr/>
          <p:nvPr/>
        </p:nvSpPr>
        <p:spPr>
          <a:xfrm>
            <a:off x="1188000" y="3502800"/>
            <a:ext cx="3312000" cy="540000"/>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88900" indent="-85725">
              <a:buFont typeface="Arial" charset="0"/>
              <a:buChar char="•"/>
            </a:pPr>
            <a:r>
              <a:rPr lang="ja-JP" altLang="en-US" sz="800" dirty="0">
                <a:solidFill>
                  <a:schemeClr val="tx1"/>
                </a:solidFill>
                <a:latin typeface="Meiryo UI" charset="-128"/>
                <a:ea typeface="Meiryo UI" charset="-128"/>
                <a:cs typeface="Meiryo UI" charset="-128"/>
              </a:rPr>
              <a:t>①</a:t>
            </a:r>
            <a:r>
              <a:rPr lang="en-US" altLang="ja-JP" sz="800" dirty="0">
                <a:solidFill>
                  <a:schemeClr val="tx1"/>
                </a:solidFill>
                <a:latin typeface="Meiryo UI" charset="-128"/>
                <a:ea typeface="Meiryo UI" charset="-128"/>
                <a:cs typeface="Meiryo UI" charset="-128"/>
              </a:rPr>
              <a:t>〜</a:t>
            </a:r>
            <a:r>
              <a:rPr lang="ja-JP" altLang="en-US" sz="800" dirty="0">
                <a:solidFill>
                  <a:schemeClr val="tx1"/>
                </a:solidFill>
                <a:latin typeface="Meiryo UI" charset="-128"/>
                <a:ea typeface="Meiryo UI" charset="-128"/>
                <a:cs typeface="Meiryo UI" charset="-128"/>
              </a:rPr>
              <a:t>⑥の観点を総合的に評価し、スコアリングする（各項目の重みづけや、どこまでの情報を取れるかが各社の差別化要素）</a:t>
            </a:r>
            <a:endParaRPr lang="en-US" altLang="ja-JP" sz="800" dirty="0">
              <a:solidFill>
                <a:schemeClr val="tx1"/>
              </a:solidFill>
              <a:latin typeface="Meiryo UI" charset="-128"/>
              <a:ea typeface="Meiryo UI" charset="-128"/>
              <a:cs typeface="Meiryo UI" charset="-128"/>
            </a:endParaRPr>
          </a:p>
          <a:p>
            <a:pPr marL="88900" indent="-85725">
              <a:buFont typeface="Arial" charset="0"/>
              <a:buChar char="•"/>
            </a:pPr>
            <a:r>
              <a:rPr lang="ja-JP" altLang="en-US" sz="800" dirty="0">
                <a:solidFill>
                  <a:schemeClr val="tx1"/>
                </a:solidFill>
                <a:latin typeface="Meiryo UI" charset="-128"/>
                <a:ea typeface="Meiryo UI" charset="-128"/>
                <a:cs typeface="Meiryo UI" charset="-128"/>
              </a:rPr>
              <a:t>いわゆるペネトレーションテスト（アタックまでして脆弱性を確認）までは行わないため、当該者（調査対象）の許可なしでも法律上の問題は無い</a:t>
            </a:r>
            <a:endParaRPr lang="en-US" altLang="ja-JP" sz="800" dirty="0">
              <a:solidFill>
                <a:schemeClr val="tx1"/>
              </a:solidFill>
              <a:latin typeface="Meiryo UI" charset="-128"/>
              <a:ea typeface="Meiryo UI" charset="-128"/>
              <a:cs typeface="Meiryo UI" charset="-128"/>
            </a:endParaRPr>
          </a:p>
        </p:txBody>
      </p:sp>
      <p:cxnSp>
        <p:nvCxnSpPr>
          <p:cNvPr id="81" name="曲線コネクタ 80"/>
          <p:cNvCxnSpPr>
            <a:stCxn id="5" idx="3"/>
            <a:endCxn id="15" idx="1"/>
          </p:cNvCxnSpPr>
          <p:nvPr/>
        </p:nvCxnSpPr>
        <p:spPr>
          <a:xfrm flipV="1">
            <a:off x="3131840" y="1628057"/>
            <a:ext cx="2232247" cy="3619191"/>
          </a:xfrm>
          <a:prstGeom prst="curvedConnector3">
            <a:avLst>
              <a:gd name="adj1" fmla="val 7482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曲線コネクタ 84"/>
          <p:cNvCxnSpPr>
            <a:stCxn id="5" idx="3"/>
            <a:endCxn id="16" idx="1"/>
          </p:cNvCxnSpPr>
          <p:nvPr/>
        </p:nvCxnSpPr>
        <p:spPr>
          <a:xfrm flipV="1">
            <a:off x="3131840" y="3646236"/>
            <a:ext cx="2232248" cy="1601012"/>
          </a:xfrm>
          <a:prstGeom prst="curvedConnector3">
            <a:avLst>
              <a:gd name="adj1" fmla="val 8289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正方形/長方形 93"/>
          <p:cNvSpPr/>
          <p:nvPr/>
        </p:nvSpPr>
        <p:spPr>
          <a:xfrm>
            <a:off x="5653174" y="980913"/>
            <a:ext cx="3240000" cy="1655999"/>
          </a:xfrm>
          <a:prstGeom prst="rect">
            <a:avLst/>
          </a:prstGeom>
          <a:solidFill>
            <a:schemeClr val="bg1"/>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174625" indent="-171450">
              <a:buFont typeface="Arial" charset="0"/>
              <a:buChar char="•"/>
            </a:pPr>
            <a:r>
              <a:rPr lang="ja-JP" altLang="en-US" sz="1100" dirty="0">
                <a:solidFill>
                  <a:schemeClr val="tx1"/>
                </a:solidFill>
                <a:latin typeface="Meiryo UI" charset="-128"/>
                <a:ea typeface="Meiryo UI" charset="-128"/>
                <a:cs typeface="Meiryo UI" charset="-128"/>
              </a:rPr>
              <a:t>外部機関（第三者）が公開されている（ネットで収集できる）情報のみを活用して評価が可能</a:t>
            </a:r>
            <a:endParaRPr lang="en-US" altLang="ja-JP" sz="1100" dirty="0">
              <a:solidFill>
                <a:schemeClr val="tx1"/>
              </a:solidFill>
              <a:latin typeface="Meiryo UI" charset="-128"/>
              <a:ea typeface="Meiryo UI" charset="-128"/>
              <a:cs typeface="Meiryo UI" charset="-128"/>
            </a:endParaRPr>
          </a:p>
          <a:p>
            <a:pPr marL="174625" indent="-171450">
              <a:buFont typeface="Arial" charset="0"/>
              <a:buChar char="•"/>
            </a:pPr>
            <a:r>
              <a:rPr lang="ja-JP" altLang="en-US" sz="1100" dirty="0">
                <a:solidFill>
                  <a:schemeClr val="tx1"/>
                </a:solidFill>
                <a:latin typeface="Meiryo UI" charset="-128"/>
                <a:ea typeface="Meiryo UI" charset="-128"/>
                <a:cs typeface="Meiryo UI" charset="-128"/>
              </a:rPr>
              <a:t>損害予測（モデル化）としての活用には、一定期間蓄積したデータと事故データとの相関関係を分析する必要あり</a:t>
            </a:r>
            <a:endParaRPr lang="en-US" altLang="ja-JP" sz="1100" dirty="0">
              <a:solidFill>
                <a:schemeClr val="tx1"/>
              </a:solidFill>
              <a:latin typeface="Meiryo UI" charset="-128"/>
              <a:ea typeface="Meiryo UI" charset="-128"/>
              <a:cs typeface="Meiryo UI" charset="-128"/>
            </a:endParaRPr>
          </a:p>
          <a:p>
            <a:pPr marL="174625" indent="-171450">
              <a:buFont typeface="Arial" charset="0"/>
              <a:buChar char="•"/>
            </a:pPr>
            <a:r>
              <a:rPr lang="ja-JP" altLang="en-US" sz="1100" dirty="0">
                <a:solidFill>
                  <a:schemeClr val="tx1"/>
                </a:solidFill>
                <a:latin typeface="Meiryo UI" charset="-128"/>
                <a:ea typeface="Meiryo UI" charset="-128"/>
                <a:cs typeface="Meiryo UI" charset="-128"/>
              </a:rPr>
              <a:t>第三者の評価基準になっている部分があるため、自社状況に合わせて評価づけの重み（重要視する項目）を変更する必要が出てくると思われる</a:t>
            </a:r>
            <a:endParaRPr lang="en-US" altLang="ja-JP" sz="1100" dirty="0">
              <a:solidFill>
                <a:schemeClr val="tx1"/>
              </a:solidFill>
              <a:latin typeface="Meiryo UI" charset="-128"/>
              <a:ea typeface="Meiryo UI" charset="-128"/>
              <a:cs typeface="Meiryo UI" charset="-128"/>
            </a:endParaRPr>
          </a:p>
          <a:p>
            <a:pPr marL="174625" indent="-171450">
              <a:buFont typeface="Arial" charset="0"/>
              <a:buChar char="•"/>
            </a:pPr>
            <a:r>
              <a:rPr lang="ja-JP" altLang="en-US" sz="1100" dirty="0">
                <a:solidFill>
                  <a:schemeClr val="tx1"/>
                </a:solidFill>
                <a:latin typeface="Meiryo UI" charset="-128"/>
                <a:ea typeface="Meiryo UI" charset="-128"/>
                <a:cs typeface="Meiryo UI" charset="-128"/>
              </a:rPr>
              <a:t>引受質問事項と評価項目の整合性が必要</a:t>
            </a:r>
            <a:endParaRPr lang="en-US" altLang="ja-JP" sz="1100" dirty="0">
              <a:solidFill>
                <a:schemeClr val="tx1"/>
              </a:solidFill>
              <a:latin typeface="Meiryo UI" charset="-128"/>
              <a:ea typeface="Meiryo UI" charset="-128"/>
              <a:cs typeface="Meiryo UI" charset="-128"/>
            </a:endParaRPr>
          </a:p>
        </p:txBody>
      </p:sp>
      <p:sp>
        <p:nvSpPr>
          <p:cNvPr id="95" name="正方形/長方形 94"/>
          <p:cNvSpPr/>
          <p:nvPr/>
        </p:nvSpPr>
        <p:spPr>
          <a:xfrm>
            <a:off x="5653174" y="3142236"/>
            <a:ext cx="3240000" cy="1368000"/>
          </a:xfrm>
          <a:prstGeom prst="rect">
            <a:avLst/>
          </a:prstGeom>
          <a:solidFill>
            <a:schemeClr val="bg1"/>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174625" indent="-171450">
              <a:buFont typeface="Arial" charset="0"/>
              <a:buChar char="•"/>
            </a:pPr>
            <a:r>
              <a:rPr lang="ja-JP" altLang="en-US" sz="1100" dirty="0">
                <a:solidFill>
                  <a:schemeClr val="tx1"/>
                </a:solidFill>
                <a:latin typeface="Meiryo UI" charset="-128"/>
                <a:ea typeface="Meiryo UI" charset="-128"/>
                <a:cs typeface="Meiryo UI" charset="-128"/>
              </a:rPr>
              <a:t>サイバー保険だけでなく、リスク管理全般のドアノックツールとして利用可能か要検討</a:t>
            </a:r>
            <a:endParaRPr lang="en-US" altLang="ja-JP" sz="1100" dirty="0">
              <a:solidFill>
                <a:schemeClr val="tx1"/>
              </a:solidFill>
              <a:latin typeface="Meiryo UI" charset="-128"/>
              <a:ea typeface="Meiryo UI" charset="-128"/>
              <a:cs typeface="Meiryo UI" charset="-128"/>
            </a:endParaRPr>
          </a:p>
          <a:p>
            <a:pPr marL="174625" indent="-171450">
              <a:buFont typeface="Arial" charset="0"/>
              <a:buChar char="•"/>
            </a:pPr>
            <a:r>
              <a:rPr lang="ja-JP" altLang="en-US" sz="1100" dirty="0">
                <a:solidFill>
                  <a:schemeClr val="tx1"/>
                </a:solidFill>
                <a:latin typeface="Meiryo UI" charset="-128"/>
                <a:ea typeface="Meiryo UI" charset="-128"/>
                <a:cs typeface="Meiryo UI" charset="-128"/>
              </a:rPr>
              <a:t>サイバーは保険を担当する財務（総務）部門と異なり、</a:t>
            </a:r>
            <a:r>
              <a:rPr lang="en-US" altLang="ja-JP" sz="1100" dirty="0">
                <a:solidFill>
                  <a:schemeClr val="tx1"/>
                </a:solidFill>
                <a:latin typeface="Meiryo UI" charset="-128"/>
                <a:ea typeface="Meiryo UI" charset="-128"/>
                <a:cs typeface="Meiryo UI" charset="-128"/>
              </a:rPr>
              <a:t>IT</a:t>
            </a:r>
            <a:r>
              <a:rPr lang="ja-JP" altLang="en-US" sz="1100" dirty="0">
                <a:solidFill>
                  <a:schemeClr val="tx1"/>
                </a:solidFill>
                <a:latin typeface="Meiryo UI" charset="-128"/>
                <a:ea typeface="Meiryo UI" charset="-128"/>
                <a:cs typeface="Meiryo UI" charset="-128"/>
              </a:rPr>
              <a:t>部門であることが多いため、得意先の部門間調整に留意が必要（</a:t>
            </a:r>
            <a:r>
              <a:rPr lang="en-US" altLang="ja-JP" sz="1100" dirty="0">
                <a:solidFill>
                  <a:schemeClr val="tx1"/>
                </a:solidFill>
                <a:latin typeface="Meiryo UI" charset="-128"/>
                <a:ea typeface="Meiryo UI" charset="-128"/>
                <a:cs typeface="Meiryo UI" charset="-128"/>
              </a:rPr>
              <a:t>IT</a:t>
            </a:r>
            <a:r>
              <a:rPr lang="ja-JP" altLang="en-US" sz="1100" dirty="0">
                <a:solidFill>
                  <a:schemeClr val="tx1"/>
                </a:solidFill>
                <a:latin typeface="Meiryo UI" charset="-128"/>
                <a:ea typeface="Meiryo UI" charset="-128"/>
                <a:cs typeface="Meiryo UI" charset="-128"/>
              </a:rPr>
              <a:t>部門を超えて「ここにリスク・問題がある」と指摘することを留意する必要がある）</a:t>
            </a:r>
            <a:endParaRPr lang="en-US" altLang="ja-JP" sz="1100" dirty="0">
              <a:solidFill>
                <a:schemeClr val="tx1"/>
              </a:solidFill>
              <a:latin typeface="Meiryo UI" charset="-128"/>
              <a:ea typeface="Meiryo UI" charset="-128"/>
              <a:cs typeface="Meiryo UI" charset="-128"/>
            </a:endParaRPr>
          </a:p>
        </p:txBody>
      </p:sp>
      <p:sp>
        <p:nvSpPr>
          <p:cNvPr id="96" name="正方形/長方形 95"/>
          <p:cNvSpPr/>
          <p:nvPr/>
        </p:nvSpPr>
        <p:spPr>
          <a:xfrm>
            <a:off x="5653174" y="5014807"/>
            <a:ext cx="3240000" cy="1296000"/>
          </a:xfrm>
          <a:prstGeom prst="rect">
            <a:avLst/>
          </a:prstGeom>
          <a:solidFill>
            <a:schemeClr val="bg1"/>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174625" indent="-171450">
              <a:buFont typeface="Arial" charset="0"/>
              <a:buChar char="•"/>
            </a:pPr>
            <a:r>
              <a:rPr lang="ja-JP" altLang="en-US" sz="1100" dirty="0">
                <a:solidFill>
                  <a:schemeClr val="tx1"/>
                </a:solidFill>
                <a:latin typeface="Meiryo UI" charset="-128"/>
                <a:ea typeface="Meiryo UI" charset="-128"/>
                <a:cs typeface="Meiryo UI" charset="-128"/>
              </a:rPr>
              <a:t>「情報セキュリティ</a:t>
            </a:r>
            <a:r>
              <a:rPr lang="en-US" altLang="ja-JP" sz="1100" dirty="0">
                <a:solidFill>
                  <a:schemeClr val="tx1"/>
                </a:solidFill>
                <a:latin typeface="Meiryo UI" charset="-128"/>
                <a:ea typeface="Meiryo UI" charset="-128"/>
                <a:cs typeface="Meiryo UI" charset="-128"/>
              </a:rPr>
              <a:t>Master</a:t>
            </a:r>
            <a:r>
              <a:rPr lang="ja-JP" altLang="en-US" sz="1100" dirty="0">
                <a:solidFill>
                  <a:schemeClr val="tx1"/>
                </a:solidFill>
                <a:latin typeface="Meiryo UI" charset="-128"/>
                <a:ea typeface="Meiryo UI" charset="-128"/>
                <a:cs typeface="Meiryo UI" charset="-128"/>
              </a:rPr>
              <a:t>」の「現状評価」の一つとして提供可能（「サーバ・</a:t>
            </a:r>
            <a:r>
              <a:rPr lang="en-US" altLang="ja-JP" sz="1100" dirty="0">
                <a:solidFill>
                  <a:schemeClr val="tx1"/>
                </a:solidFill>
                <a:latin typeface="Meiryo UI" charset="-128"/>
                <a:ea typeface="Meiryo UI" charset="-128"/>
                <a:cs typeface="Meiryo UI" charset="-128"/>
              </a:rPr>
              <a:t>Web</a:t>
            </a:r>
            <a:r>
              <a:rPr lang="ja-JP" altLang="en-US" sz="1100" dirty="0">
                <a:solidFill>
                  <a:schemeClr val="tx1"/>
                </a:solidFill>
                <a:latin typeface="Meiryo UI" charset="-128"/>
                <a:ea typeface="Meiryo UI" charset="-128"/>
                <a:cs typeface="Meiryo UI" charset="-128"/>
              </a:rPr>
              <a:t>のセキュリティ診断」とは別観点の分析・評価を提供）</a:t>
            </a:r>
            <a:endParaRPr lang="en-US" altLang="ja-JP" sz="1100" dirty="0">
              <a:solidFill>
                <a:schemeClr val="tx1"/>
              </a:solidFill>
              <a:latin typeface="Meiryo UI" charset="-128"/>
              <a:ea typeface="Meiryo UI" charset="-128"/>
              <a:cs typeface="Meiryo UI" charset="-128"/>
            </a:endParaRPr>
          </a:p>
          <a:p>
            <a:pPr marL="174625" indent="-171450">
              <a:buFont typeface="Arial" charset="0"/>
              <a:buChar char="•"/>
            </a:pPr>
            <a:r>
              <a:rPr lang="ja-JP" altLang="en-US" sz="1100" dirty="0">
                <a:solidFill>
                  <a:schemeClr val="tx1"/>
                </a:solidFill>
                <a:latin typeface="Meiryo UI" charset="-128"/>
                <a:ea typeface="Meiryo UI" charset="-128"/>
                <a:cs typeface="Meiryo UI" charset="-128"/>
              </a:rPr>
              <a:t>低評価の項目については対応方法をアドバイスあるいは提携企業によるサービスなどを提案することで対応していくことでセキュリティリスクの低減を図る</a:t>
            </a:r>
            <a:endParaRPr lang="en-US" altLang="ja-JP" sz="1100" dirty="0">
              <a:solidFill>
                <a:schemeClr val="tx1"/>
              </a:solidFill>
              <a:latin typeface="Meiryo UI" charset="-128"/>
              <a:ea typeface="Meiryo UI" charset="-128"/>
              <a:cs typeface="Meiryo UI" charset="-128"/>
            </a:endParaRPr>
          </a:p>
        </p:txBody>
      </p:sp>
    </p:spTree>
    <p:extLst>
      <p:ext uri="{BB962C8B-B14F-4D97-AF65-F5344CB8AC3E}">
        <p14:creationId xmlns:p14="http://schemas.microsoft.com/office/powerpoint/2010/main" val="148705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6A8FB468-1918-904B-A76E-B5B0EC9DC155}"/>
              </a:ext>
            </a:extLst>
          </p:cNvPr>
          <p:cNvSpPr>
            <a:spLocks noGrp="1"/>
          </p:cNvSpPr>
          <p:nvPr>
            <p:ph type="title"/>
          </p:nvPr>
        </p:nvSpPr>
        <p:spPr/>
        <p:txBody>
          <a:bodyPr/>
          <a:lstStyle/>
          <a:p>
            <a:r>
              <a:rPr lang="ja-JP" altLang="en-US" dirty="0"/>
              <a:t>外部評価（</a:t>
            </a:r>
            <a:r>
              <a:rPr lang="en-US" altLang="ja-JP" dirty="0" err="1"/>
              <a:t>Bitsight</a:t>
            </a:r>
            <a:r>
              <a:rPr lang="ja-JP" altLang="en-US" dirty="0"/>
              <a:t>活用に向けて）</a:t>
            </a:r>
            <a:endParaRPr kumimoji="1" lang="ja-JP" altLang="en-US" dirty="0"/>
          </a:p>
        </p:txBody>
      </p:sp>
      <p:sp>
        <p:nvSpPr>
          <p:cNvPr id="3" name="スライド番号プレースホルダー 2">
            <a:extLst>
              <a:ext uri="{FF2B5EF4-FFF2-40B4-BE49-F238E27FC236}">
                <a16:creationId xmlns:a16="http://schemas.microsoft.com/office/drawing/2014/main" xmlns="" id="{92FF4881-A3ED-3A4F-BFF1-C02D90E31AFC}"/>
              </a:ext>
            </a:extLst>
          </p:cNvPr>
          <p:cNvSpPr>
            <a:spLocks noGrp="1"/>
          </p:cNvSpPr>
          <p:nvPr>
            <p:ph type="sldNum" sz="quarter" idx="11"/>
          </p:nvPr>
        </p:nvSpPr>
        <p:spPr/>
        <p:txBody>
          <a:bodyPr/>
          <a:lstStyle/>
          <a:p>
            <a:pPr>
              <a:defRPr/>
            </a:pPr>
            <a:fld id="{5CFEB8B7-B293-4852-8B7F-C149CF85BDEB}" type="slidenum">
              <a:rPr lang="en-US" altLang="ja-JP" smtClean="0"/>
              <a:pPr>
                <a:defRPr/>
              </a:pPr>
              <a:t>10</a:t>
            </a:fld>
            <a:endParaRPr lang="en-US" altLang="ja-JP"/>
          </a:p>
        </p:txBody>
      </p:sp>
      <p:sp>
        <p:nvSpPr>
          <p:cNvPr id="6" name="正方形/長方形 5">
            <a:extLst>
              <a:ext uri="{FF2B5EF4-FFF2-40B4-BE49-F238E27FC236}">
                <a16:creationId xmlns:a16="http://schemas.microsoft.com/office/drawing/2014/main" xmlns="" id="{CCCE50F8-40B2-0B46-A940-A47B26116399}"/>
              </a:ext>
            </a:extLst>
          </p:cNvPr>
          <p:cNvSpPr/>
          <p:nvPr/>
        </p:nvSpPr>
        <p:spPr>
          <a:xfrm>
            <a:off x="250378" y="620688"/>
            <a:ext cx="4753670" cy="1080120"/>
          </a:xfrm>
          <a:prstGeom prst="rect">
            <a:avLst/>
          </a:prstGeom>
          <a:ln>
            <a:noFill/>
          </a:ln>
        </p:spPr>
        <p:style>
          <a:lnRef idx="1">
            <a:schemeClr val="accent1"/>
          </a:lnRef>
          <a:fillRef idx="0">
            <a:schemeClr val="accent1"/>
          </a:fillRef>
          <a:effectRef idx="0">
            <a:schemeClr val="accent1"/>
          </a:effectRef>
          <a:fontRef idx="minor">
            <a:schemeClr val="tx1"/>
          </a:fontRef>
        </p:style>
        <p:txBody>
          <a:bodyPr rtlCol="0" anchor="ctr"/>
          <a:lstStyle/>
          <a:p>
            <a:pPr marL="228600" indent="-228600">
              <a:buFont typeface="+mj-lt"/>
              <a:buAutoNum type="arabicPeriod"/>
            </a:pPr>
            <a:r>
              <a:rPr lang="ja-JP" altLang="en-US" sz="1200" dirty="0">
                <a:latin typeface="Meiryo UI" panose="020B0604030504040204" pitchFamily="34" charset="-128"/>
                <a:ea typeface="Meiryo UI" panose="020B0604030504040204" pitchFamily="34" charset="-128"/>
                <a:cs typeface="Meiryo UI" panose="020B0604030504040204" pitchFamily="34" charset="-128"/>
              </a:rPr>
              <a:t>前提条件</a:t>
            </a:r>
            <a:endParaRPr lang="en-US" altLang="ja-JP" sz="1200" dirty="0">
              <a:latin typeface="Meiryo UI" panose="020B0604030504040204" pitchFamily="34" charset="-128"/>
              <a:ea typeface="Meiryo UI" panose="020B0604030504040204" pitchFamily="34" charset="-128"/>
              <a:cs typeface="Meiryo UI" panose="020B0604030504040204" pitchFamily="34" charset="-128"/>
            </a:endParaRPr>
          </a:p>
          <a:p>
            <a:pPr marL="231775" lvl="1"/>
            <a:r>
              <a:rPr lang="en-US" altLang="ja-JP" sz="1050" dirty="0">
                <a:latin typeface="Meiryo UI" panose="020B0604030504040204" pitchFamily="34" charset="-128"/>
                <a:ea typeface="Meiryo UI" panose="020B0604030504040204" pitchFamily="34" charset="-128"/>
                <a:cs typeface="Meiryo UI" panose="020B0604030504040204" pitchFamily="34" charset="-128"/>
              </a:rPr>
              <a:t>1</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）インターネット経由で提供されるサービス</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marL="231775" lvl="1"/>
            <a:r>
              <a:rPr lang="ja-JP" altLang="en-US" sz="1050" dirty="0">
                <a:latin typeface="Meiryo UI" panose="020B0604030504040204" pitchFamily="34" charset="-128"/>
                <a:ea typeface="Meiryo UI" panose="020B0604030504040204" pitchFamily="34" charset="-128"/>
                <a:cs typeface="Meiryo UI" panose="020B0604030504040204" pitchFamily="34" charset="-128"/>
              </a:rPr>
              <a:t>２）利用サービス</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marL="673100" lvl="1" indent="-215900"/>
            <a:r>
              <a:rPr lang="ja-JP" altLang="en-US" sz="1050" dirty="0">
                <a:latin typeface="Meiryo UI" panose="020B0604030504040204" pitchFamily="34" charset="-128"/>
                <a:ea typeface="Meiryo UI" panose="020B0604030504040204" pitchFamily="34" charset="-128"/>
                <a:cs typeface="Meiryo UI" panose="020B0604030504040204" pitchFamily="34" charset="-128"/>
              </a:rPr>
              <a:t>①インターネット上の公開情報に基づくスコアリング等の閲覧</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marL="673100" lvl="1" indent="-215900"/>
            <a:r>
              <a:rPr lang="ja-JP" altLang="en-US" sz="1050" dirty="0">
                <a:latin typeface="Meiryo UI" panose="020B0604030504040204" pitchFamily="34" charset="-128"/>
                <a:ea typeface="Meiryo UI" panose="020B0604030504040204" pitchFamily="34" charset="-128"/>
                <a:cs typeface="Meiryo UI" panose="020B0604030504040204" pitchFamily="34" charset="-128"/>
              </a:rPr>
              <a:t>②サービス利用者側からのお客さま情報（保険金額）アップロード</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marL="231775" lvl="1"/>
            <a:r>
              <a:rPr lang="ja-JP" altLang="en-US" sz="1050" dirty="0">
                <a:latin typeface="Meiryo UI" panose="020B0604030504040204" pitchFamily="34" charset="-128"/>
                <a:ea typeface="Meiryo UI" panose="020B0604030504040204" pitchFamily="34" charset="-128"/>
                <a:cs typeface="Meiryo UI" panose="020B0604030504040204" pitchFamily="34" charset="-128"/>
              </a:rPr>
              <a:t>３）お客さま情報　　　</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marL="452438" lvl="1"/>
            <a:r>
              <a:rPr lang="ja-JP" altLang="en-US" sz="1050" dirty="0">
                <a:latin typeface="Meiryo UI" panose="020B0604030504040204" pitchFamily="34" charset="-128"/>
                <a:ea typeface="Meiryo UI" panose="020B0604030504040204" pitchFamily="34" charset="-128"/>
                <a:cs typeface="Meiryo UI" panose="020B0604030504040204" pitchFamily="34" charset="-128"/>
              </a:rPr>
              <a:t>①法人情報のみ（個人事業主、個人は含まない）</a:t>
            </a:r>
            <a:endParaRPr kumimoji="1" lang="ja-JP" altLang="en-US" sz="12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8" name="正方形/長方形 7">
            <a:extLst>
              <a:ext uri="{FF2B5EF4-FFF2-40B4-BE49-F238E27FC236}">
                <a16:creationId xmlns:a16="http://schemas.microsoft.com/office/drawing/2014/main" xmlns="" id="{7D9DF4E6-C6CE-2A46-B2B5-0FD2081A3980}"/>
              </a:ext>
            </a:extLst>
          </p:cNvPr>
          <p:cNvSpPr/>
          <p:nvPr/>
        </p:nvSpPr>
        <p:spPr>
          <a:xfrm>
            <a:off x="250825" y="1700808"/>
            <a:ext cx="3118161" cy="276999"/>
          </a:xfrm>
          <a:prstGeom prst="rect">
            <a:avLst/>
          </a:prstGeom>
        </p:spPr>
        <p:txBody>
          <a:bodyPr wrap="none">
            <a:spAutoFit/>
          </a:bodyPr>
          <a:lstStyle/>
          <a:p>
            <a:r>
              <a:rPr lang="en-US" altLang="ja-JP" sz="1200" dirty="0">
                <a:latin typeface="Meiryo UI" panose="020B0604030504040204" pitchFamily="34" charset="-128"/>
                <a:ea typeface="Meiryo UI" panose="020B0604030504040204" pitchFamily="34" charset="-128"/>
                <a:cs typeface="Meiryo UI" panose="020B0604030504040204" pitchFamily="34" charset="-128"/>
              </a:rPr>
              <a:t>2</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．契約時の事前確認事項と対応方針（案）</a:t>
            </a:r>
          </a:p>
        </p:txBody>
      </p:sp>
      <p:graphicFrame>
        <p:nvGraphicFramePr>
          <p:cNvPr id="9" name="表 8">
            <a:extLst>
              <a:ext uri="{FF2B5EF4-FFF2-40B4-BE49-F238E27FC236}">
                <a16:creationId xmlns:a16="http://schemas.microsoft.com/office/drawing/2014/main" xmlns="" id="{66963AB6-7999-3A43-AB00-84965F9A5019}"/>
              </a:ext>
            </a:extLst>
          </p:cNvPr>
          <p:cNvGraphicFramePr>
            <a:graphicFrameLocks noGrp="1"/>
          </p:cNvGraphicFramePr>
          <p:nvPr>
            <p:extLst>
              <p:ext uri="{D42A27DB-BD31-4B8C-83A1-F6EECF244321}">
                <p14:modId xmlns:p14="http://schemas.microsoft.com/office/powerpoint/2010/main" val="4027710042"/>
              </p:ext>
            </p:extLst>
          </p:nvPr>
        </p:nvGraphicFramePr>
        <p:xfrm>
          <a:off x="277477" y="1989140"/>
          <a:ext cx="8642349" cy="4404209"/>
        </p:xfrm>
        <a:graphic>
          <a:graphicData uri="http://schemas.openxmlformats.org/drawingml/2006/table">
            <a:tbl>
              <a:tblPr>
                <a:tableStyleId>{69C7853C-536D-4A76-A0AE-DD22124D55A5}</a:tableStyleId>
              </a:tblPr>
              <a:tblGrid>
                <a:gridCol w="936798">
                  <a:extLst>
                    <a:ext uri="{9D8B030D-6E8A-4147-A177-3AD203B41FA5}">
                      <a16:colId xmlns:a16="http://schemas.microsoft.com/office/drawing/2014/main" xmlns="" val="1719372495"/>
                    </a:ext>
                  </a:extLst>
                </a:gridCol>
                <a:gridCol w="936104">
                  <a:extLst>
                    <a:ext uri="{9D8B030D-6E8A-4147-A177-3AD203B41FA5}">
                      <a16:colId xmlns:a16="http://schemas.microsoft.com/office/drawing/2014/main" xmlns="" val="4056274805"/>
                    </a:ext>
                  </a:extLst>
                </a:gridCol>
                <a:gridCol w="1944216">
                  <a:extLst>
                    <a:ext uri="{9D8B030D-6E8A-4147-A177-3AD203B41FA5}">
                      <a16:colId xmlns:a16="http://schemas.microsoft.com/office/drawing/2014/main" xmlns="" val="2585424453"/>
                    </a:ext>
                  </a:extLst>
                </a:gridCol>
                <a:gridCol w="3384376">
                  <a:extLst>
                    <a:ext uri="{9D8B030D-6E8A-4147-A177-3AD203B41FA5}">
                      <a16:colId xmlns:a16="http://schemas.microsoft.com/office/drawing/2014/main" xmlns="" val="823725286"/>
                    </a:ext>
                  </a:extLst>
                </a:gridCol>
                <a:gridCol w="1440855">
                  <a:extLst>
                    <a:ext uri="{9D8B030D-6E8A-4147-A177-3AD203B41FA5}">
                      <a16:colId xmlns:a16="http://schemas.microsoft.com/office/drawing/2014/main" xmlns="" val="973887379"/>
                    </a:ext>
                  </a:extLst>
                </a:gridCol>
              </a:tblGrid>
              <a:tr h="321579">
                <a:tc>
                  <a:txBody>
                    <a:bodyPr/>
                    <a:lstStyle/>
                    <a:p>
                      <a:pPr algn="ctr" fontAlgn="b"/>
                      <a:r>
                        <a:rPr lang="ja-JP" altLang="en-US"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項目</a:t>
                      </a:r>
                      <a:endParaRPr lang="ja-JP" altLang="en-US" sz="1100" b="1" i="0"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nchor="ctr">
                    <a:solidFill>
                      <a:schemeClr val="bg2">
                        <a:lumMod val="25000"/>
                      </a:schemeClr>
                    </a:solidFill>
                  </a:tcPr>
                </a:tc>
                <a:tc>
                  <a:txBody>
                    <a:bodyPr/>
                    <a:lstStyle/>
                    <a:p>
                      <a:pPr algn="ctr" fontAlgn="b"/>
                      <a:r>
                        <a:rPr lang="ja-JP" altLang="en-US"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コンプラからの</a:t>
                      </a:r>
                      <a:endParaRPr lang="en-US" altLang="ja-JP"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endParaRPr>
                    </a:p>
                    <a:p>
                      <a:pPr algn="ctr" fontAlgn="b"/>
                      <a:r>
                        <a:rPr lang="ja-JP" altLang="en-US"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指摘</a:t>
                      </a:r>
                      <a:endParaRPr lang="ja-JP" altLang="en-US" sz="1100" b="1" i="0"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nchor="ctr">
                    <a:solidFill>
                      <a:schemeClr val="bg2">
                        <a:lumMod val="25000"/>
                      </a:schemeClr>
                    </a:solidFill>
                  </a:tcPr>
                </a:tc>
                <a:tc>
                  <a:txBody>
                    <a:bodyPr/>
                    <a:lstStyle/>
                    <a:p>
                      <a:pPr algn="ctr" fontAlgn="b"/>
                      <a:r>
                        <a:rPr lang="en-US" sz="1100" b="1" u="none" strike="noStrike" dirty="0" err="1">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Bitsight</a:t>
                      </a:r>
                      <a:r>
                        <a:rPr lang="ja-JP" altLang="en-US"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からの回答</a:t>
                      </a:r>
                      <a:endParaRPr lang="ja-JP" altLang="en-US" sz="1100" b="1" i="0"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nchor="ctr">
                    <a:solidFill>
                      <a:schemeClr val="bg2">
                        <a:lumMod val="25000"/>
                      </a:schemeClr>
                    </a:solidFill>
                  </a:tcPr>
                </a:tc>
                <a:tc>
                  <a:txBody>
                    <a:bodyPr/>
                    <a:lstStyle/>
                    <a:p>
                      <a:pPr algn="ctr" fontAlgn="b"/>
                      <a:r>
                        <a:rPr lang="ja-JP" altLang="en-US"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契約内容の方向性</a:t>
                      </a:r>
                      <a:endParaRPr lang="ja-JP" altLang="en-US" sz="1100" b="1" i="0"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nchor="ctr">
                    <a:solidFill>
                      <a:schemeClr val="bg2">
                        <a:lumMod val="25000"/>
                      </a:schemeClr>
                    </a:solidFill>
                  </a:tcPr>
                </a:tc>
                <a:tc>
                  <a:txBody>
                    <a:bodyPr/>
                    <a:lstStyle/>
                    <a:p>
                      <a:pPr algn="ctr" fontAlgn="b"/>
                      <a:r>
                        <a:rPr lang="en-US" sz="1100" b="1" u="none" strike="noStrike" dirty="0" err="1">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Bitsight</a:t>
                      </a:r>
                      <a:r>
                        <a:rPr lang="ja-JP" altLang="en-US"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への連絡・確認</a:t>
                      </a:r>
                      <a:endParaRPr lang="ja-JP" altLang="en-US" sz="1100" b="1" i="0"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nchor="ctr">
                    <a:solidFill>
                      <a:schemeClr val="bg2">
                        <a:lumMod val="25000"/>
                      </a:schemeClr>
                    </a:solidFill>
                  </a:tcPr>
                </a:tc>
                <a:extLst>
                  <a:ext uri="{0D108BD9-81ED-4DB2-BD59-A6C34878D82A}">
                    <a16:rowId xmlns:a16="http://schemas.microsoft.com/office/drawing/2014/main" xmlns="" val="3251545977"/>
                  </a:ext>
                </a:extLst>
              </a:tr>
              <a:tr h="1153158">
                <a:tc>
                  <a:txBody>
                    <a:bodyPr/>
                    <a:lstStyle/>
                    <a:p>
                      <a:pPr algn="l" fontAlgn="b"/>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（１）監査条項の有無　</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１</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・監査条項により、当社監査を認めているか確認すること</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①監査条項はなく、追加は困難である</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（監査項目の明確化が必要）</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SOC2</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監査を受けており、 </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SOC2</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レポートは毎年提出可能である</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①監査条項の追加は困難と考える。社内（法務、コンプラ）に対しては条項追加に代えて、以下二点（</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a.b</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を根拠に説得（説明）したい</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a..SOC2</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を実施していること</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（第三者から厳格な監査を受けている）</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b.</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会社の特性</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セキュリティーリスク評価企業である</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endParaRPr lang="en-US" altLang="ja-JP"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①SOC2</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レポートを当社へ毎年送付することを確認</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extLst>
                  <a:ext uri="{0D108BD9-81ED-4DB2-BD59-A6C34878D82A}">
                    <a16:rowId xmlns:a16="http://schemas.microsoft.com/office/drawing/2014/main" xmlns="" val="3117424084"/>
                  </a:ext>
                </a:extLst>
              </a:tr>
              <a:tr h="1009368">
                <a:tc>
                  <a:txBody>
                    <a:bodyPr/>
                    <a:lstStyle/>
                    <a:p>
                      <a:pPr algn="l" fontAlgn="b"/>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２．故意や重過失に対する賠償責任　</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１</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・賠償責任額が制限されていないか確認すること</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①機密情報に関する事項については賠償責任額に上限を設けていない</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②機密情報に関する事項に加えて、</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知的財産について、賠償責任額に上限を設けないこととする</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文言を追加可能である</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①ユーザー側で入力する主な情報が機密情報に含まれることをインタで確認済み</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②今後の</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BitSight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との提携も見据え、</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知的財産について、賠償責任額に上限を設けないこととする</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文言を追加したい</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③</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BitSight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からサービスが提供されないことより、</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MS&amp;AD</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グループの業務が中断する場合の賠償責任請求に備えて、</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SLA（Service</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Level </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Agreemtn</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を締結したい</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知的財産について、賠償責任額に上限を設けないこととする</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文言を追加することを確認</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③について、</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SLA</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の標準フォーマットの提供依頼</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extLst>
                  <a:ext uri="{0D108BD9-81ED-4DB2-BD59-A6C34878D82A}">
                    <a16:rowId xmlns:a16="http://schemas.microsoft.com/office/drawing/2014/main" xmlns="" val="401331169"/>
                  </a:ext>
                </a:extLst>
              </a:tr>
              <a:tr h="1128094">
                <a:tc>
                  <a:txBody>
                    <a:bodyPr/>
                    <a:lstStyle/>
                    <a:p>
                      <a:pPr algn="l" fontAlgn="b"/>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３．適用法令、管轄裁判所の設定　</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１</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p>
                      <a:pPr algn="l" fontAlgn="b"/>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p>
                      <a:pPr algn="l" fontAlgn="b"/>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a:effectLst/>
                          <a:latin typeface="Meiryo UI" panose="020B0604030504040204" pitchFamily="34" charset="-128"/>
                          <a:ea typeface="Meiryo UI" panose="020B0604030504040204" pitchFamily="34" charset="-128"/>
                          <a:cs typeface="Meiryo UI" panose="020B0604030504040204" pitchFamily="34" charset="-128"/>
                        </a:rPr>
                        <a:t>・外国の法令、海外裁判所となっていないか確認すること</a:t>
                      </a:r>
                      <a:endParaRPr lang="ja-JP" altLang="en-US" sz="1000" b="0" i="0" u="none" strike="noStrike">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①適用法令と管轄裁判所を日本にするのは不可</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②マサチューセッツの他、以下</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3</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つであれば対応可能</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・ニューヨーク</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・イングランド</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・ウェールズ</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②について、以下二点（</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a.b</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で対応したい。</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a.MS</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事務所があるニューヨークを設定する</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b.</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将来、日本事務所を出す際は適用法令、管轄裁判所を日本にすることを協議する</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②について、適用法令と管轄裁判所をニューヨークとすることを確認</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extLst>
                  <a:ext uri="{0D108BD9-81ED-4DB2-BD59-A6C34878D82A}">
                    <a16:rowId xmlns:a16="http://schemas.microsoft.com/office/drawing/2014/main" xmlns="" val="1369063598"/>
                  </a:ext>
                </a:extLst>
              </a:tr>
              <a:tr h="707387">
                <a:tc>
                  <a:txBody>
                    <a:bodyPr/>
                    <a:lstStyle/>
                    <a:p>
                      <a:pPr algn="l" fontAlgn="b"/>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４．システムセキュリティ面での確認　</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２</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・セキュリティ状況確認シートで確認を行うこと</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Bit</a:t>
                      </a:r>
                      <a:r>
                        <a:rPr lang="en-US" altLang="ja-JP"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S</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ight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からセキュリティ状況チェックシートおよび</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SOC2</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レポートを受領</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①について、以下二点で対応したい</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セキュリティ状況チェックシートで問題ないことをインタで確認済み</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b.</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一部未入力項目があるため、</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BitSight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へ照会する</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①b.</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について、インタから</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BitSight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へ未入力項目を確認</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extLst>
                  <a:ext uri="{0D108BD9-81ED-4DB2-BD59-A6C34878D82A}">
                    <a16:rowId xmlns:a16="http://schemas.microsoft.com/office/drawing/2014/main" xmlns="" val="4061927043"/>
                  </a:ext>
                </a:extLst>
              </a:tr>
            </a:tbl>
          </a:graphicData>
        </a:graphic>
      </p:graphicFrame>
    </p:spTree>
    <p:extLst>
      <p:ext uri="{BB962C8B-B14F-4D97-AF65-F5344CB8AC3E}">
        <p14:creationId xmlns:p14="http://schemas.microsoft.com/office/powerpoint/2010/main" val="2138040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6A8FB468-1918-904B-A76E-B5B0EC9DC155}"/>
              </a:ext>
            </a:extLst>
          </p:cNvPr>
          <p:cNvSpPr>
            <a:spLocks noGrp="1"/>
          </p:cNvSpPr>
          <p:nvPr>
            <p:ph type="title"/>
          </p:nvPr>
        </p:nvSpPr>
        <p:spPr/>
        <p:txBody>
          <a:bodyPr/>
          <a:lstStyle/>
          <a:p>
            <a:r>
              <a:rPr lang="ja-JP" altLang="en-US" dirty="0"/>
              <a:t>外部評価（</a:t>
            </a:r>
            <a:r>
              <a:rPr lang="en-US" altLang="ja-JP" dirty="0" err="1"/>
              <a:t>Bitsight</a:t>
            </a:r>
            <a:r>
              <a:rPr lang="ja-JP" altLang="en-US" dirty="0"/>
              <a:t>活用に向けて）</a:t>
            </a:r>
            <a:endParaRPr kumimoji="1" lang="ja-JP" altLang="en-US" dirty="0"/>
          </a:p>
        </p:txBody>
      </p:sp>
      <p:sp>
        <p:nvSpPr>
          <p:cNvPr id="3" name="スライド番号プレースホルダー 2">
            <a:extLst>
              <a:ext uri="{FF2B5EF4-FFF2-40B4-BE49-F238E27FC236}">
                <a16:creationId xmlns:a16="http://schemas.microsoft.com/office/drawing/2014/main" xmlns="" id="{92FF4881-A3ED-3A4F-BFF1-C02D90E31AFC}"/>
              </a:ext>
            </a:extLst>
          </p:cNvPr>
          <p:cNvSpPr>
            <a:spLocks noGrp="1"/>
          </p:cNvSpPr>
          <p:nvPr>
            <p:ph type="sldNum" sz="quarter" idx="11"/>
          </p:nvPr>
        </p:nvSpPr>
        <p:spPr/>
        <p:txBody>
          <a:bodyPr/>
          <a:lstStyle/>
          <a:p>
            <a:pPr>
              <a:defRPr/>
            </a:pPr>
            <a:fld id="{5CFEB8B7-B293-4852-8B7F-C149CF85BDEB}" type="slidenum">
              <a:rPr lang="en-US" altLang="ja-JP" smtClean="0"/>
              <a:pPr>
                <a:defRPr/>
              </a:pPr>
              <a:t>11</a:t>
            </a:fld>
            <a:endParaRPr lang="en-US" altLang="ja-JP"/>
          </a:p>
        </p:txBody>
      </p:sp>
      <p:sp>
        <p:nvSpPr>
          <p:cNvPr id="4" name="テキスト プレースホルダー 3">
            <a:extLst>
              <a:ext uri="{FF2B5EF4-FFF2-40B4-BE49-F238E27FC236}">
                <a16:creationId xmlns:a16="http://schemas.microsoft.com/office/drawing/2014/main" xmlns="" id="{B65E1D13-8ADE-4444-8DEB-CFC1764C2592}"/>
              </a:ext>
            </a:extLst>
          </p:cNvPr>
          <p:cNvSpPr>
            <a:spLocks noGrp="1"/>
          </p:cNvSpPr>
          <p:nvPr>
            <p:ph type="body" idx="4294967295"/>
          </p:nvPr>
        </p:nvSpPr>
        <p:spPr/>
        <p:txBody>
          <a:bodyPr/>
          <a:lstStyle/>
          <a:p>
            <a:r>
              <a:rPr kumimoji="1" lang="ja-JP" altLang="en-US" dirty="0"/>
              <a:t>レポート（日本語化）イメージ</a:t>
            </a:r>
            <a:endParaRPr kumimoji="1" lang="en-US" altLang="ja-JP" dirty="0"/>
          </a:p>
        </p:txBody>
      </p:sp>
      <p:sp>
        <p:nvSpPr>
          <p:cNvPr id="11" name="正方形/長方形 10">
            <a:extLst>
              <a:ext uri="{FF2B5EF4-FFF2-40B4-BE49-F238E27FC236}">
                <a16:creationId xmlns:a16="http://schemas.microsoft.com/office/drawing/2014/main" xmlns="" id="{730A0E4D-9DC8-CA47-8E3E-445183F028FF}"/>
              </a:ext>
            </a:extLst>
          </p:cNvPr>
          <p:cNvSpPr/>
          <p:nvPr/>
        </p:nvSpPr>
        <p:spPr>
          <a:xfrm>
            <a:off x="507013" y="1123656"/>
            <a:ext cx="3808800" cy="54000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xmlns="" id="{216D9FBF-3291-8947-BCFD-2FC810797F09}"/>
              </a:ext>
            </a:extLst>
          </p:cNvPr>
          <p:cNvPicPr>
            <a:picLocks noChangeAspect="1"/>
          </p:cNvPicPr>
          <p:nvPr/>
        </p:nvPicPr>
        <p:blipFill>
          <a:blip r:embed="rId3"/>
          <a:stretch>
            <a:fillRect/>
          </a:stretch>
        </p:blipFill>
        <p:spPr>
          <a:xfrm>
            <a:off x="467544" y="1123656"/>
            <a:ext cx="3808800" cy="5401688"/>
          </a:xfrm>
          <a:prstGeom prst="rect">
            <a:avLst/>
          </a:prstGeom>
        </p:spPr>
      </p:pic>
      <p:sp>
        <p:nvSpPr>
          <p:cNvPr id="12" name="正方形/長方形 11">
            <a:extLst>
              <a:ext uri="{FF2B5EF4-FFF2-40B4-BE49-F238E27FC236}">
                <a16:creationId xmlns:a16="http://schemas.microsoft.com/office/drawing/2014/main" xmlns="" id="{82D45316-2AE5-0A41-A8DB-973BABD13C5F}"/>
              </a:ext>
            </a:extLst>
          </p:cNvPr>
          <p:cNvSpPr/>
          <p:nvPr/>
        </p:nvSpPr>
        <p:spPr>
          <a:xfrm>
            <a:off x="4572000" y="1123656"/>
            <a:ext cx="3801600" cy="54000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xmlns="" id="{00389CAD-95C8-4A4D-BEB4-BB612B1D8301}"/>
              </a:ext>
            </a:extLst>
          </p:cNvPr>
          <p:cNvPicPr>
            <a:picLocks noChangeAspect="1"/>
          </p:cNvPicPr>
          <p:nvPr/>
        </p:nvPicPr>
        <p:blipFill>
          <a:blip r:embed="rId4"/>
          <a:stretch>
            <a:fillRect/>
          </a:stretch>
        </p:blipFill>
        <p:spPr>
          <a:xfrm>
            <a:off x="4572000" y="1123656"/>
            <a:ext cx="3801600" cy="5397887"/>
          </a:xfrm>
          <a:prstGeom prst="rect">
            <a:avLst/>
          </a:prstGeom>
        </p:spPr>
      </p:pic>
    </p:spTree>
    <p:extLst>
      <p:ext uri="{BB962C8B-B14F-4D97-AF65-F5344CB8AC3E}">
        <p14:creationId xmlns:p14="http://schemas.microsoft.com/office/powerpoint/2010/main" val="1399027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540D9C5-576D-1A49-A124-B73BD4F1C528}"/>
              </a:ext>
            </a:extLst>
          </p:cNvPr>
          <p:cNvSpPr>
            <a:spLocks noGrp="1"/>
          </p:cNvSpPr>
          <p:nvPr>
            <p:ph type="title"/>
          </p:nvPr>
        </p:nvSpPr>
        <p:spPr/>
        <p:txBody>
          <a:bodyPr/>
          <a:lstStyle/>
          <a:p>
            <a:r>
              <a:rPr kumimoji="1" lang="ja-JP" altLang="en-US" dirty="0"/>
              <a:t>リスク計量</a:t>
            </a:r>
          </a:p>
        </p:txBody>
      </p:sp>
      <p:sp>
        <p:nvSpPr>
          <p:cNvPr id="3" name="スライド番号プレースホルダー 2">
            <a:extLst>
              <a:ext uri="{FF2B5EF4-FFF2-40B4-BE49-F238E27FC236}">
                <a16:creationId xmlns:a16="http://schemas.microsoft.com/office/drawing/2014/main" xmlns="" id="{3E63335C-B1FD-CF4F-B4A5-6C80296884A2}"/>
              </a:ext>
            </a:extLst>
          </p:cNvPr>
          <p:cNvSpPr>
            <a:spLocks noGrp="1"/>
          </p:cNvSpPr>
          <p:nvPr>
            <p:ph type="sldNum" sz="quarter" idx="11"/>
          </p:nvPr>
        </p:nvSpPr>
        <p:spPr/>
        <p:txBody>
          <a:bodyPr/>
          <a:lstStyle/>
          <a:p>
            <a:pPr>
              <a:defRPr/>
            </a:pPr>
            <a:fld id="{5CFEB8B7-B293-4852-8B7F-C149CF85BDEB}" type="slidenum">
              <a:rPr lang="en-US" altLang="ja-JP" smtClean="0"/>
              <a:pPr>
                <a:defRPr/>
              </a:pPr>
              <a:t>12</a:t>
            </a:fld>
            <a:endParaRPr lang="en-US" altLang="ja-JP"/>
          </a:p>
        </p:txBody>
      </p:sp>
      <p:sp>
        <p:nvSpPr>
          <p:cNvPr id="4" name="テキスト プレースホルダー 3">
            <a:extLst>
              <a:ext uri="{FF2B5EF4-FFF2-40B4-BE49-F238E27FC236}">
                <a16:creationId xmlns:a16="http://schemas.microsoft.com/office/drawing/2014/main" xmlns="" id="{926EE924-A381-1147-83E7-3C8FB19BD4C1}"/>
              </a:ext>
            </a:extLst>
          </p:cNvPr>
          <p:cNvSpPr>
            <a:spLocks noGrp="1"/>
          </p:cNvSpPr>
          <p:nvPr>
            <p:ph type="body" idx="4294967295"/>
          </p:nvPr>
        </p:nvSpPr>
        <p:spPr/>
        <p:txBody>
          <a:bodyPr/>
          <a:lstStyle/>
          <a:p>
            <a:r>
              <a:rPr lang="ja-JP" altLang="en-US" dirty="0"/>
              <a:t>下記表にあるような各社サービスを比較検討中</a:t>
            </a:r>
            <a:endParaRPr kumimoji="1" lang="en-US" altLang="ja-JP" dirty="0"/>
          </a:p>
        </p:txBody>
      </p:sp>
      <p:pic>
        <p:nvPicPr>
          <p:cNvPr id="7" name="図 6">
            <a:extLst>
              <a:ext uri="{FF2B5EF4-FFF2-40B4-BE49-F238E27FC236}">
                <a16:creationId xmlns:a16="http://schemas.microsoft.com/office/drawing/2014/main" xmlns="" id="{678EDCE3-E77A-D74A-92CB-B45304F91E5E}"/>
              </a:ext>
            </a:extLst>
          </p:cNvPr>
          <p:cNvPicPr>
            <a:picLocks noChangeAspect="1"/>
          </p:cNvPicPr>
          <p:nvPr/>
        </p:nvPicPr>
        <p:blipFill>
          <a:blip r:embed="rId3"/>
          <a:stretch>
            <a:fillRect/>
          </a:stretch>
        </p:blipFill>
        <p:spPr>
          <a:xfrm>
            <a:off x="539548" y="1044000"/>
            <a:ext cx="8187484" cy="5328000"/>
          </a:xfrm>
          <a:prstGeom prst="rect">
            <a:avLst/>
          </a:prstGeom>
        </p:spPr>
      </p:pic>
    </p:spTree>
    <p:extLst>
      <p:ext uri="{BB962C8B-B14F-4D97-AF65-F5344CB8AC3E}">
        <p14:creationId xmlns:p14="http://schemas.microsoft.com/office/powerpoint/2010/main" val="1583549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540D9C5-576D-1A49-A124-B73BD4F1C528}"/>
              </a:ext>
            </a:extLst>
          </p:cNvPr>
          <p:cNvSpPr>
            <a:spLocks noGrp="1"/>
          </p:cNvSpPr>
          <p:nvPr>
            <p:ph type="title"/>
          </p:nvPr>
        </p:nvSpPr>
        <p:spPr/>
        <p:txBody>
          <a:bodyPr/>
          <a:lstStyle/>
          <a:p>
            <a:r>
              <a:rPr kumimoji="1" lang="ja-JP" altLang="en-US" dirty="0"/>
              <a:t>リスク計量</a:t>
            </a:r>
          </a:p>
        </p:txBody>
      </p:sp>
      <p:sp>
        <p:nvSpPr>
          <p:cNvPr id="3" name="スライド番号プレースホルダー 2">
            <a:extLst>
              <a:ext uri="{FF2B5EF4-FFF2-40B4-BE49-F238E27FC236}">
                <a16:creationId xmlns:a16="http://schemas.microsoft.com/office/drawing/2014/main" xmlns="" id="{3E63335C-B1FD-CF4F-B4A5-6C80296884A2}"/>
              </a:ext>
            </a:extLst>
          </p:cNvPr>
          <p:cNvSpPr>
            <a:spLocks noGrp="1"/>
          </p:cNvSpPr>
          <p:nvPr>
            <p:ph type="sldNum" sz="quarter" idx="11"/>
          </p:nvPr>
        </p:nvSpPr>
        <p:spPr/>
        <p:txBody>
          <a:bodyPr/>
          <a:lstStyle/>
          <a:p>
            <a:pPr>
              <a:defRPr/>
            </a:pPr>
            <a:fld id="{5CFEB8B7-B293-4852-8B7F-C149CF85BDEB}" type="slidenum">
              <a:rPr lang="en-US" altLang="ja-JP" smtClean="0"/>
              <a:pPr>
                <a:defRPr/>
              </a:pPr>
              <a:t>13</a:t>
            </a:fld>
            <a:endParaRPr lang="en-US" altLang="ja-JP"/>
          </a:p>
        </p:txBody>
      </p:sp>
      <p:sp>
        <p:nvSpPr>
          <p:cNvPr id="4" name="テキスト プレースホルダー 3">
            <a:extLst>
              <a:ext uri="{FF2B5EF4-FFF2-40B4-BE49-F238E27FC236}">
                <a16:creationId xmlns:a16="http://schemas.microsoft.com/office/drawing/2014/main" xmlns="" id="{926EE924-A381-1147-83E7-3C8FB19BD4C1}"/>
              </a:ext>
            </a:extLst>
          </p:cNvPr>
          <p:cNvSpPr>
            <a:spLocks noGrp="1"/>
          </p:cNvSpPr>
          <p:nvPr>
            <p:ph type="body" idx="4294967295"/>
          </p:nvPr>
        </p:nvSpPr>
        <p:spPr/>
        <p:txBody>
          <a:bodyPr/>
          <a:lstStyle/>
          <a:p>
            <a:r>
              <a:rPr lang="ja-JP" altLang="en-US" dirty="0"/>
              <a:t>下記表にあるような各社サービスを比較検討中</a:t>
            </a:r>
            <a:endParaRPr kumimoji="1" lang="en-US" altLang="ja-JP" dirty="0"/>
          </a:p>
        </p:txBody>
      </p:sp>
      <p:pic>
        <p:nvPicPr>
          <p:cNvPr id="5" name="図 4">
            <a:extLst>
              <a:ext uri="{FF2B5EF4-FFF2-40B4-BE49-F238E27FC236}">
                <a16:creationId xmlns:a16="http://schemas.microsoft.com/office/drawing/2014/main" xmlns="" id="{91263879-7F3B-894B-A20A-CF02E22F7447}"/>
              </a:ext>
            </a:extLst>
          </p:cNvPr>
          <p:cNvPicPr>
            <a:picLocks noChangeAspect="1"/>
          </p:cNvPicPr>
          <p:nvPr/>
        </p:nvPicPr>
        <p:blipFill>
          <a:blip r:embed="rId3"/>
          <a:stretch>
            <a:fillRect/>
          </a:stretch>
        </p:blipFill>
        <p:spPr>
          <a:xfrm>
            <a:off x="540000" y="1044000"/>
            <a:ext cx="8415918" cy="5040000"/>
          </a:xfrm>
          <a:prstGeom prst="rect">
            <a:avLst/>
          </a:prstGeom>
        </p:spPr>
      </p:pic>
      <p:sp>
        <p:nvSpPr>
          <p:cNvPr id="8" name="正方形/長方形 7">
            <a:extLst>
              <a:ext uri="{FF2B5EF4-FFF2-40B4-BE49-F238E27FC236}">
                <a16:creationId xmlns:a16="http://schemas.microsoft.com/office/drawing/2014/main" xmlns="" id="{24D65DA4-FE09-F647-B8B2-97F1D8941F16}"/>
              </a:ext>
            </a:extLst>
          </p:cNvPr>
          <p:cNvSpPr/>
          <p:nvPr/>
        </p:nvSpPr>
        <p:spPr>
          <a:xfrm>
            <a:off x="611560" y="6023029"/>
            <a:ext cx="7954374" cy="338554"/>
          </a:xfrm>
          <a:prstGeom prst="rect">
            <a:avLst/>
          </a:prstGeom>
        </p:spPr>
        <p:txBody>
          <a:bodyPr wrap="square">
            <a:spAutoFit/>
          </a:bodyPr>
          <a:lstStyle/>
          <a:p>
            <a:r>
              <a:rPr lang="en-US" altLang="ja-JP" sz="1600" dirty="0">
                <a:latin typeface="Meiryo UI" panose="020B0604030504040204" pitchFamily="34" charset="-128"/>
                <a:ea typeface="Meiryo UI" panose="020B0604030504040204" pitchFamily="34" charset="-128"/>
                <a:cs typeface="Meiryo UI" panose="020B0604030504040204" pitchFamily="34" charset="-128"/>
              </a:rPr>
              <a:t>2018</a:t>
            </a:r>
            <a:r>
              <a:rPr lang="ja-JP" altLang="en-US" sz="1600" dirty="0">
                <a:latin typeface="Meiryo UI" panose="020B0604030504040204" pitchFamily="34" charset="-128"/>
                <a:ea typeface="Meiryo UI" panose="020B0604030504040204" pitchFamily="34" charset="-128"/>
                <a:cs typeface="Meiryo UI" panose="020B0604030504040204" pitchFamily="34" charset="-128"/>
              </a:rPr>
              <a:t>年度、比較検討</a:t>
            </a:r>
            <a:r>
              <a:rPr lang="en-US" altLang="ja-JP" sz="1600" dirty="0">
                <a:latin typeface="Meiryo UI" panose="020B0604030504040204" pitchFamily="34" charset="-128"/>
                <a:ea typeface="Meiryo UI" panose="020B0604030504040204" pitchFamily="34" charset="-128"/>
                <a:cs typeface="Meiryo UI" panose="020B0604030504040204" pitchFamily="34" charset="-128"/>
              </a:rPr>
              <a:t>〜</a:t>
            </a:r>
            <a:r>
              <a:rPr lang="ja-JP" altLang="en-US" sz="1600" dirty="0">
                <a:latin typeface="Meiryo UI" panose="020B0604030504040204" pitchFamily="34" charset="-128"/>
                <a:ea typeface="Meiryo UI" panose="020B0604030504040204" pitchFamily="34" charset="-128"/>
                <a:cs typeface="Meiryo UI" panose="020B0604030504040204" pitchFamily="34" charset="-128"/>
              </a:rPr>
              <a:t>選定を行い、外部評価と同様インター総研が窓口となり契約する予定</a:t>
            </a:r>
            <a:endParaRPr lang="en-US" altLang="ja-JP" sz="1600" dirty="0">
              <a:latin typeface="Meiryo UI" panose="020B0604030504040204" pitchFamily="34" charset="-128"/>
              <a:ea typeface="Meiryo UI" panose="020B0604030504040204" pitchFamily="34" charset="-128"/>
              <a:cs typeface="Meiryo UI" panose="020B0604030504040204" pitchFamily="34" charset="-128"/>
            </a:endParaRPr>
          </a:p>
        </p:txBody>
      </p:sp>
    </p:spTree>
    <p:extLst>
      <p:ext uri="{BB962C8B-B14F-4D97-AF65-F5344CB8AC3E}">
        <p14:creationId xmlns:p14="http://schemas.microsoft.com/office/powerpoint/2010/main" val="4108541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BFEF2572-F65C-DC49-8D9D-9C0E03CDA2D7}"/>
              </a:ext>
            </a:extLst>
          </p:cNvPr>
          <p:cNvSpPr>
            <a:spLocks noGrp="1"/>
          </p:cNvSpPr>
          <p:nvPr>
            <p:ph type="title"/>
          </p:nvPr>
        </p:nvSpPr>
        <p:spPr/>
        <p:txBody>
          <a:bodyPr/>
          <a:lstStyle/>
          <a:p>
            <a:r>
              <a:rPr kumimoji="1" lang="ja-JP" altLang="en-US" dirty="0"/>
              <a:t>目指すべきコンサルティング領域</a:t>
            </a:r>
          </a:p>
        </p:txBody>
      </p:sp>
      <p:sp>
        <p:nvSpPr>
          <p:cNvPr id="3" name="スライド番号プレースホルダー 2">
            <a:extLst>
              <a:ext uri="{FF2B5EF4-FFF2-40B4-BE49-F238E27FC236}">
                <a16:creationId xmlns:a16="http://schemas.microsoft.com/office/drawing/2014/main" xmlns="" id="{E05F7271-1CD4-9948-B9FA-9B5464AA84F0}"/>
              </a:ext>
            </a:extLst>
          </p:cNvPr>
          <p:cNvSpPr>
            <a:spLocks noGrp="1"/>
          </p:cNvSpPr>
          <p:nvPr>
            <p:ph type="sldNum" sz="quarter" idx="11"/>
          </p:nvPr>
        </p:nvSpPr>
        <p:spPr/>
        <p:txBody>
          <a:bodyPr/>
          <a:lstStyle/>
          <a:p>
            <a:pPr>
              <a:defRPr/>
            </a:pPr>
            <a:fld id="{5CFEB8B7-B293-4852-8B7F-C149CF85BDEB}" type="slidenum">
              <a:rPr lang="en-US" altLang="ja-JP" smtClean="0"/>
              <a:pPr>
                <a:defRPr/>
              </a:pPr>
              <a:t>14</a:t>
            </a:fld>
            <a:endParaRPr lang="en-US" altLang="ja-JP"/>
          </a:p>
        </p:txBody>
      </p:sp>
      <p:grpSp>
        <p:nvGrpSpPr>
          <p:cNvPr id="9" name="グループ化 8">
            <a:extLst>
              <a:ext uri="{FF2B5EF4-FFF2-40B4-BE49-F238E27FC236}">
                <a16:creationId xmlns:a16="http://schemas.microsoft.com/office/drawing/2014/main" xmlns="" id="{04BD7ABB-B81C-3B46-8DCB-D78F02083C3F}"/>
              </a:ext>
            </a:extLst>
          </p:cNvPr>
          <p:cNvGrpSpPr/>
          <p:nvPr/>
        </p:nvGrpSpPr>
        <p:grpSpPr>
          <a:xfrm>
            <a:off x="1096194" y="862483"/>
            <a:ext cx="1006672" cy="706570"/>
            <a:chOff x="2267744" y="1634400"/>
            <a:chExt cx="1006672" cy="706570"/>
          </a:xfrm>
        </p:grpSpPr>
        <p:pic>
          <p:nvPicPr>
            <p:cNvPr id="5" name="図 4">
              <a:extLst>
                <a:ext uri="{FF2B5EF4-FFF2-40B4-BE49-F238E27FC236}">
                  <a16:creationId xmlns:a16="http://schemas.microsoft.com/office/drawing/2014/main" xmlns="" id="{D10EA19D-FEAD-1246-AC14-D48EFE529ED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67744" y="1634400"/>
              <a:ext cx="1006672" cy="706570"/>
            </a:xfrm>
            <a:prstGeom prst="rect">
              <a:avLst/>
            </a:prstGeom>
          </p:spPr>
        </p:pic>
        <p:sp>
          <p:nvSpPr>
            <p:cNvPr id="6" name="テキスト ボックス 5">
              <a:extLst>
                <a:ext uri="{FF2B5EF4-FFF2-40B4-BE49-F238E27FC236}">
                  <a16:creationId xmlns:a16="http://schemas.microsoft.com/office/drawing/2014/main" xmlns="" id="{F4A9E92E-D01C-0E4F-A134-413B2F08FE18}"/>
                </a:ext>
              </a:extLst>
            </p:cNvPr>
            <p:cNvSpPr txBox="1"/>
            <p:nvPr/>
          </p:nvSpPr>
          <p:spPr>
            <a:xfrm>
              <a:off x="2319675" y="2025832"/>
              <a:ext cx="902811" cy="261610"/>
            </a:xfrm>
            <a:prstGeom prst="rect">
              <a:avLst/>
            </a:prstGeom>
            <a:noFill/>
          </p:spPr>
          <p:txBody>
            <a:bodyPr wrap="none" rtlCol="0">
              <a:spAutoFit/>
            </a:bodyPr>
            <a:lstStyle/>
            <a:p>
              <a:r>
                <a:rPr kumimoji="1" lang="ja-JP" altLang="en-US" sz="1100" dirty="0">
                  <a:latin typeface="Meiryo UI" charset="-128"/>
                  <a:ea typeface="Meiryo UI" charset="-128"/>
                  <a:cs typeface="Meiryo UI" charset="-128"/>
                </a:rPr>
                <a:t>インターネット</a:t>
              </a:r>
            </a:p>
          </p:txBody>
        </p:sp>
      </p:grpSp>
      <p:sp>
        <p:nvSpPr>
          <p:cNvPr id="120" name="角丸四角形 119">
            <a:extLst>
              <a:ext uri="{FF2B5EF4-FFF2-40B4-BE49-F238E27FC236}">
                <a16:creationId xmlns:a16="http://schemas.microsoft.com/office/drawing/2014/main" xmlns="" id="{F71FD099-FF11-3D4E-B48E-22A36F1A7809}"/>
              </a:ext>
            </a:extLst>
          </p:cNvPr>
          <p:cNvSpPr/>
          <p:nvPr/>
        </p:nvSpPr>
        <p:spPr>
          <a:xfrm>
            <a:off x="5465993" y="843321"/>
            <a:ext cx="1404000" cy="704933"/>
          </a:xfrm>
          <a:prstGeom prst="roundRect">
            <a:avLst/>
          </a:prstGeom>
          <a:pattFill prst="dashUpDiag">
            <a:fgClr>
              <a:srgbClr val="006C60"/>
            </a:fgClr>
            <a:bgClr>
              <a:srgbClr val="00D5C1"/>
            </a:bgClr>
          </a:patt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10" name="グループ化 9">
            <a:extLst>
              <a:ext uri="{FF2B5EF4-FFF2-40B4-BE49-F238E27FC236}">
                <a16:creationId xmlns:a16="http://schemas.microsoft.com/office/drawing/2014/main" xmlns="" id="{3F4901B7-F20D-3F46-83ED-19E1257C4432}"/>
              </a:ext>
            </a:extLst>
          </p:cNvPr>
          <p:cNvGrpSpPr/>
          <p:nvPr/>
        </p:nvGrpSpPr>
        <p:grpSpPr>
          <a:xfrm>
            <a:off x="5663993" y="862483"/>
            <a:ext cx="1008000" cy="675327"/>
            <a:chOff x="2266415" y="2809336"/>
            <a:chExt cx="1008000" cy="675327"/>
          </a:xfrm>
        </p:grpSpPr>
        <p:pic>
          <p:nvPicPr>
            <p:cNvPr id="7" name="図 6">
              <a:extLst>
                <a:ext uri="{FF2B5EF4-FFF2-40B4-BE49-F238E27FC236}">
                  <a16:creationId xmlns:a16="http://schemas.microsoft.com/office/drawing/2014/main" xmlns="" id="{25124CEC-B4B4-DD49-987C-980DBA91A98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266415" y="2809336"/>
              <a:ext cx="1008000" cy="675327"/>
            </a:xfrm>
            <a:prstGeom prst="rect">
              <a:avLst/>
            </a:prstGeom>
          </p:spPr>
        </p:pic>
        <p:sp>
          <p:nvSpPr>
            <p:cNvPr id="8" name="テキスト ボックス 7">
              <a:extLst>
                <a:ext uri="{FF2B5EF4-FFF2-40B4-BE49-F238E27FC236}">
                  <a16:creationId xmlns:a16="http://schemas.microsoft.com/office/drawing/2014/main" xmlns="" id="{B4BAFAA3-4740-F241-B825-B4ACDAE96E38}"/>
                </a:ext>
              </a:extLst>
            </p:cNvPr>
            <p:cNvSpPr txBox="1"/>
            <p:nvPr/>
          </p:nvSpPr>
          <p:spPr>
            <a:xfrm>
              <a:off x="2371909" y="3194940"/>
              <a:ext cx="891591" cy="261610"/>
            </a:xfrm>
            <a:prstGeom prst="rect">
              <a:avLst/>
            </a:prstGeom>
            <a:noFill/>
          </p:spPr>
          <p:txBody>
            <a:bodyPr wrap="none" rtlCol="0">
              <a:spAutoFit/>
            </a:bodyPr>
            <a:lstStyle/>
            <a:p>
              <a:r>
                <a:rPr lang="ja-JP" altLang="en-US" sz="1100" b="1" dirty="0">
                  <a:solidFill>
                    <a:schemeClr val="bg1"/>
                  </a:solidFill>
                  <a:latin typeface="Meiryo UI" charset="-128"/>
                  <a:ea typeface="Meiryo UI" charset="-128"/>
                  <a:cs typeface="Meiryo UI" charset="-128"/>
                </a:rPr>
                <a:t>ダークネット</a:t>
              </a:r>
              <a:r>
                <a:rPr lang="en-US" altLang="ja-JP" sz="1100" b="1" baseline="-25000" dirty="0">
                  <a:solidFill>
                    <a:schemeClr val="bg1"/>
                  </a:solidFill>
                  <a:latin typeface="Meiryo UI" charset="-128"/>
                  <a:ea typeface="Meiryo UI" charset="-128"/>
                  <a:cs typeface="Meiryo UI" charset="-128"/>
                </a:rPr>
                <a:t>※</a:t>
              </a:r>
              <a:endParaRPr kumimoji="1" lang="ja-JP" altLang="en-US" sz="1100" b="1" baseline="-25000" dirty="0">
                <a:solidFill>
                  <a:schemeClr val="bg1"/>
                </a:solidFill>
                <a:latin typeface="Meiryo UI" charset="-128"/>
                <a:ea typeface="Meiryo UI" charset="-128"/>
                <a:cs typeface="Meiryo UI" charset="-128"/>
              </a:endParaRPr>
            </a:p>
          </p:txBody>
        </p:sp>
      </p:grpSp>
      <p:sp>
        <p:nvSpPr>
          <p:cNvPr id="11" name="正方形/長方形 10">
            <a:extLst>
              <a:ext uri="{FF2B5EF4-FFF2-40B4-BE49-F238E27FC236}">
                <a16:creationId xmlns:a16="http://schemas.microsoft.com/office/drawing/2014/main" xmlns="" id="{FF856FCA-DA07-FC47-B99D-4D755CCE6A2A}"/>
              </a:ext>
            </a:extLst>
          </p:cNvPr>
          <p:cNvSpPr/>
          <p:nvPr/>
        </p:nvSpPr>
        <p:spPr>
          <a:xfrm>
            <a:off x="167373" y="6292800"/>
            <a:ext cx="5268723" cy="338554"/>
          </a:xfrm>
          <a:prstGeom prst="rect">
            <a:avLst/>
          </a:prstGeom>
        </p:spPr>
        <p:txBody>
          <a:bodyPr wrap="square" lIns="90000">
            <a:spAutoFit/>
          </a:bodyPr>
          <a:lstStyle/>
          <a:p>
            <a:pPr marL="95250" indent="-82550">
              <a:buFont typeface=".LucidaGrandeUI" charset="0"/>
              <a:buChar char="※"/>
            </a:pPr>
            <a:r>
              <a:rPr lang="ja-JP" altLang="en-US" sz="800" b="1" dirty="0">
                <a:solidFill>
                  <a:srgbClr val="000000"/>
                </a:solidFill>
                <a:latin typeface="Meiryo UI" charset="-128"/>
                <a:ea typeface="Meiryo UI" charset="-128"/>
                <a:cs typeface="Meiryo UI" charset="-128"/>
              </a:rPr>
              <a:t>ダークネットとは、インターネット上で到達可能な</a:t>
            </a:r>
            <a:r>
              <a:rPr lang="en-US" altLang="ja-JP" sz="800" b="1" dirty="0">
                <a:solidFill>
                  <a:srgbClr val="000000"/>
                </a:solidFill>
                <a:latin typeface="Meiryo UI" charset="-128"/>
                <a:ea typeface="Meiryo UI" charset="-128"/>
                <a:cs typeface="Meiryo UI" charset="-128"/>
              </a:rPr>
              <a:t>IP</a:t>
            </a:r>
            <a:r>
              <a:rPr lang="ja-JP" altLang="en-US" sz="800" b="1" dirty="0">
                <a:solidFill>
                  <a:srgbClr val="000000"/>
                </a:solidFill>
                <a:latin typeface="Meiryo UI" charset="-128"/>
                <a:ea typeface="Meiryo UI" charset="-128"/>
                <a:cs typeface="Meiryo UI" charset="-128"/>
              </a:rPr>
              <a:t>アドレスのうち、特定のホストコンピュータが割り当てられていないアドレス空間のこと。多くの犯罪情報もやりとりされており、サイバーセキュリティ専門家も情報収集している。</a:t>
            </a:r>
            <a:endParaRPr lang="ja-JP" altLang="en-US" sz="800" dirty="0">
              <a:latin typeface="Meiryo UI" charset="-128"/>
              <a:ea typeface="Meiryo UI" charset="-128"/>
              <a:cs typeface="Meiryo UI" charset="-128"/>
            </a:endParaRPr>
          </a:p>
        </p:txBody>
      </p:sp>
      <p:grpSp>
        <p:nvGrpSpPr>
          <p:cNvPr id="15" name="グループ化 14">
            <a:extLst>
              <a:ext uri="{FF2B5EF4-FFF2-40B4-BE49-F238E27FC236}">
                <a16:creationId xmlns:a16="http://schemas.microsoft.com/office/drawing/2014/main" xmlns="" id="{17675495-F492-2649-95F0-0B6C902556FF}"/>
              </a:ext>
            </a:extLst>
          </p:cNvPr>
          <p:cNvGrpSpPr/>
          <p:nvPr/>
        </p:nvGrpSpPr>
        <p:grpSpPr>
          <a:xfrm>
            <a:off x="2510240" y="1065054"/>
            <a:ext cx="718064" cy="503999"/>
            <a:chOff x="2411413" y="1815483"/>
            <a:chExt cx="718064" cy="503999"/>
          </a:xfrm>
        </p:grpSpPr>
        <p:pic>
          <p:nvPicPr>
            <p:cNvPr id="13" name="図 12">
              <a:extLst>
                <a:ext uri="{FF2B5EF4-FFF2-40B4-BE49-F238E27FC236}">
                  <a16:creationId xmlns:a16="http://schemas.microsoft.com/office/drawing/2014/main" xmlns="" id="{4F8D815C-3F99-2B4D-82BA-EEC2256DAAD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411413" y="1815483"/>
              <a:ext cx="718064" cy="503999"/>
            </a:xfrm>
            <a:prstGeom prst="rect">
              <a:avLst/>
            </a:prstGeom>
          </p:spPr>
        </p:pic>
        <p:sp>
          <p:nvSpPr>
            <p:cNvPr id="14" name="テキスト ボックス 13">
              <a:extLst>
                <a:ext uri="{FF2B5EF4-FFF2-40B4-BE49-F238E27FC236}">
                  <a16:creationId xmlns:a16="http://schemas.microsoft.com/office/drawing/2014/main" xmlns="" id="{181989BE-27F0-974E-998E-36464CF19A60}"/>
                </a:ext>
              </a:extLst>
            </p:cNvPr>
            <p:cNvSpPr txBox="1"/>
            <p:nvPr/>
          </p:nvSpPr>
          <p:spPr>
            <a:xfrm>
              <a:off x="2478538" y="2020764"/>
              <a:ext cx="583814" cy="261610"/>
            </a:xfrm>
            <a:prstGeom prst="rect">
              <a:avLst/>
            </a:prstGeom>
            <a:noFill/>
          </p:spPr>
          <p:txBody>
            <a:bodyPr wrap="none" rtlCol="0">
              <a:spAutoFit/>
            </a:bodyPr>
            <a:lstStyle/>
            <a:p>
              <a:r>
                <a:rPr lang="ja-JP" altLang="en-US" sz="1100" dirty="0">
                  <a:latin typeface="Meiryo UI" charset="-128"/>
                  <a:ea typeface="Meiryo UI" charset="-128"/>
                  <a:cs typeface="Meiryo UI" charset="-128"/>
                </a:rPr>
                <a:t>クラウド</a:t>
              </a:r>
              <a:endParaRPr kumimoji="1" lang="ja-JP" altLang="en-US" sz="1100" dirty="0">
                <a:latin typeface="Meiryo UI" charset="-128"/>
                <a:ea typeface="Meiryo UI" charset="-128"/>
                <a:cs typeface="Meiryo UI" charset="-128"/>
              </a:endParaRPr>
            </a:p>
          </p:txBody>
        </p:sp>
      </p:grpSp>
      <p:sp>
        <p:nvSpPr>
          <p:cNvPr id="18" name="正方形/長方形 17">
            <a:extLst>
              <a:ext uri="{FF2B5EF4-FFF2-40B4-BE49-F238E27FC236}">
                <a16:creationId xmlns:a16="http://schemas.microsoft.com/office/drawing/2014/main" xmlns="" id="{726927E8-EF9C-BE4F-B68C-7B8DA0E2A7FB}"/>
              </a:ext>
            </a:extLst>
          </p:cNvPr>
          <p:cNvSpPr/>
          <p:nvPr/>
        </p:nvSpPr>
        <p:spPr>
          <a:xfrm>
            <a:off x="6732587" y="2353683"/>
            <a:ext cx="2160587" cy="1490464"/>
          </a:xfrm>
          <a:prstGeom prst="rect">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6" name="角丸四角形 115">
            <a:extLst>
              <a:ext uri="{FF2B5EF4-FFF2-40B4-BE49-F238E27FC236}">
                <a16:creationId xmlns:a16="http://schemas.microsoft.com/office/drawing/2014/main" xmlns="" id="{9E9952F8-C0C4-8E43-ACBD-288556211C1C}"/>
              </a:ext>
            </a:extLst>
          </p:cNvPr>
          <p:cNvSpPr/>
          <p:nvPr/>
        </p:nvSpPr>
        <p:spPr>
          <a:xfrm>
            <a:off x="899592" y="2132856"/>
            <a:ext cx="3076126" cy="919163"/>
          </a:xfrm>
          <a:prstGeom prst="roundRect">
            <a:avLst/>
          </a:prstGeom>
          <a:pattFill prst="dashUpDiag">
            <a:fgClr>
              <a:srgbClr val="006C60"/>
            </a:fgClr>
            <a:bgClr>
              <a:srgbClr val="00D5C1"/>
            </a:bgClr>
          </a:patt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17" name="正方形/長方形 16">
            <a:extLst>
              <a:ext uri="{FF2B5EF4-FFF2-40B4-BE49-F238E27FC236}">
                <a16:creationId xmlns:a16="http://schemas.microsoft.com/office/drawing/2014/main" xmlns="" id="{13A29AFF-09E8-5B42-B6FE-24AB338BEF8E}"/>
              </a:ext>
            </a:extLst>
          </p:cNvPr>
          <p:cNvSpPr/>
          <p:nvPr/>
        </p:nvSpPr>
        <p:spPr>
          <a:xfrm>
            <a:off x="827584" y="2353683"/>
            <a:ext cx="5905004" cy="1490464"/>
          </a:xfrm>
          <a:prstGeom prst="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xmlns="" id="{0BE09075-6D5C-E740-93AA-4F5CC657236C}"/>
              </a:ext>
            </a:extLst>
          </p:cNvPr>
          <p:cNvSpPr/>
          <p:nvPr/>
        </p:nvSpPr>
        <p:spPr>
          <a:xfrm>
            <a:off x="1023530" y="2182661"/>
            <a:ext cx="1152000" cy="36004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sz="1100" dirty="0">
                <a:latin typeface="Meiryo UI" panose="020B0604030504040204" pitchFamily="34" charset="-128"/>
                <a:ea typeface="Meiryo UI" panose="020B0604030504040204" pitchFamily="34" charset="-128"/>
                <a:cs typeface="Meiryo UI" panose="020B0604030504040204" pitchFamily="34" charset="-128"/>
              </a:rPr>
              <a:t>ネットワーク機器</a:t>
            </a:r>
          </a:p>
        </p:txBody>
      </p:sp>
      <p:sp>
        <p:nvSpPr>
          <p:cNvPr id="20" name="正方形/長方形 19">
            <a:extLst>
              <a:ext uri="{FF2B5EF4-FFF2-40B4-BE49-F238E27FC236}">
                <a16:creationId xmlns:a16="http://schemas.microsoft.com/office/drawing/2014/main" xmlns="" id="{ABB122A8-A0EF-DE48-AEA3-09BC2723C409}"/>
              </a:ext>
            </a:extLst>
          </p:cNvPr>
          <p:cNvSpPr/>
          <p:nvPr/>
        </p:nvSpPr>
        <p:spPr>
          <a:xfrm>
            <a:off x="1383530" y="2738875"/>
            <a:ext cx="432000" cy="21600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ja-JP" sz="1100" dirty="0">
                <a:latin typeface="Meiryo UI" panose="020B0604030504040204" pitchFamily="34" charset="-128"/>
                <a:ea typeface="Meiryo UI" panose="020B0604030504040204" pitchFamily="34" charset="-128"/>
                <a:cs typeface="Meiryo UI" panose="020B0604030504040204" pitchFamily="34" charset="-128"/>
              </a:rPr>
              <a:t>NW</a:t>
            </a: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cxnSp>
        <p:nvCxnSpPr>
          <p:cNvPr id="22" name="直線コネクタ 21">
            <a:extLst>
              <a:ext uri="{FF2B5EF4-FFF2-40B4-BE49-F238E27FC236}">
                <a16:creationId xmlns:a16="http://schemas.microsoft.com/office/drawing/2014/main" xmlns="" id="{00C097D9-3863-AA40-AC0D-31C896F329A4}"/>
              </a:ext>
            </a:extLst>
          </p:cNvPr>
          <p:cNvCxnSpPr>
            <a:cxnSpLocks/>
            <a:stCxn id="6" idx="2"/>
            <a:endCxn id="19" idx="0"/>
          </p:cNvCxnSpPr>
          <p:nvPr/>
        </p:nvCxnSpPr>
        <p:spPr>
          <a:xfrm flipH="1">
            <a:off x="1599530" y="1515525"/>
            <a:ext cx="1" cy="6671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xmlns="" id="{D853F88E-A635-A149-9E8C-8507C8645C22}"/>
              </a:ext>
            </a:extLst>
          </p:cNvPr>
          <p:cNvCxnSpPr>
            <a:cxnSpLocks/>
            <a:stCxn id="14" idx="2"/>
            <a:endCxn id="19" idx="0"/>
          </p:cNvCxnSpPr>
          <p:nvPr/>
        </p:nvCxnSpPr>
        <p:spPr>
          <a:xfrm flipH="1">
            <a:off x="1599530" y="1531945"/>
            <a:ext cx="1269742" cy="65071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xmlns="" id="{E702342D-31D6-7742-8C87-FCCBAB396774}"/>
              </a:ext>
            </a:extLst>
          </p:cNvPr>
          <p:cNvCxnSpPr>
            <a:cxnSpLocks/>
            <a:stCxn id="20" idx="0"/>
            <a:endCxn id="19" idx="2"/>
          </p:cNvCxnSpPr>
          <p:nvPr/>
        </p:nvCxnSpPr>
        <p:spPr>
          <a:xfrm flipV="1">
            <a:off x="1599530" y="2542701"/>
            <a:ext cx="0" cy="19617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角丸四角形 117">
            <a:extLst>
              <a:ext uri="{FF2B5EF4-FFF2-40B4-BE49-F238E27FC236}">
                <a16:creationId xmlns:a16="http://schemas.microsoft.com/office/drawing/2014/main" xmlns="" id="{EB075EA3-B27C-4E48-938A-35580B55C87A}"/>
              </a:ext>
            </a:extLst>
          </p:cNvPr>
          <p:cNvSpPr/>
          <p:nvPr/>
        </p:nvSpPr>
        <p:spPr>
          <a:xfrm>
            <a:off x="900000" y="3118732"/>
            <a:ext cx="1404000" cy="704933"/>
          </a:xfrm>
          <a:prstGeom prst="roundRect">
            <a:avLst/>
          </a:prstGeom>
          <a:pattFill prst="dashUpDiag">
            <a:fgClr>
              <a:srgbClr val="006C60"/>
            </a:fgClr>
            <a:bgClr>
              <a:srgbClr val="00D5C1"/>
            </a:bgClr>
          </a:patt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38" name="グループ化 37">
            <a:extLst>
              <a:ext uri="{FF2B5EF4-FFF2-40B4-BE49-F238E27FC236}">
                <a16:creationId xmlns:a16="http://schemas.microsoft.com/office/drawing/2014/main" xmlns="" id="{BF028D52-F5E8-AE42-9729-09733785F9C6}"/>
              </a:ext>
            </a:extLst>
          </p:cNvPr>
          <p:cNvGrpSpPr/>
          <p:nvPr/>
        </p:nvGrpSpPr>
        <p:grpSpPr>
          <a:xfrm>
            <a:off x="1043608" y="3412139"/>
            <a:ext cx="215305" cy="360000"/>
            <a:chOff x="1259632" y="3429000"/>
            <a:chExt cx="215305" cy="360000"/>
          </a:xfrm>
        </p:grpSpPr>
        <p:sp>
          <p:nvSpPr>
            <p:cNvPr id="32" name="角丸四角形 31">
              <a:extLst>
                <a:ext uri="{FF2B5EF4-FFF2-40B4-BE49-F238E27FC236}">
                  <a16:creationId xmlns:a16="http://schemas.microsoft.com/office/drawing/2014/main" xmlns="" id="{B1009C24-1577-274C-936A-685740095D16}"/>
                </a:ext>
              </a:extLst>
            </p:cNvPr>
            <p:cNvSpPr/>
            <p:nvPr/>
          </p:nvSpPr>
          <p:spPr>
            <a:xfrm>
              <a:off x="1259632" y="3429000"/>
              <a:ext cx="215305"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cxnSp>
          <p:nvCxnSpPr>
            <p:cNvPr id="34" name="直線コネクタ 33">
              <a:extLst>
                <a:ext uri="{FF2B5EF4-FFF2-40B4-BE49-F238E27FC236}">
                  <a16:creationId xmlns:a16="http://schemas.microsoft.com/office/drawing/2014/main" xmlns="" id="{8E637409-B600-0A4A-87BE-CE2B1BC535DC}"/>
                </a:ext>
              </a:extLst>
            </p:cNvPr>
            <p:cNvCxnSpPr/>
            <p:nvPr/>
          </p:nvCxnSpPr>
          <p:spPr>
            <a:xfrm>
              <a:off x="1305359" y="3501008"/>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xmlns="" id="{70E8B0B4-3C0D-C14C-BBFB-CC06505C2F4B}"/>
                </a:ext>
              </a:extLst>
            </p:cNvPr>
            <p:cNvCxnSpPr/>
            <p:nvPr/>
          </p:nvCxnSpPr>
          <p:spPr>
            <a:xfrm>
              <a:off x="1305359" y="3537012"/>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xmlns="" id="{0B7EAD2E-311D-D94D-90AF-53754CCE7980}"/>
                </a:ext>
              </a:extLst>
            </p:cNvPr>
            <p:cNvCxnSpPr/>
            <p:nvPr/>
          </p:nvCxnSpPr>
          <p:spPr>
            <a:xfrm>
              <a:off x="1305359" y="3573016"/>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円/楕円 36">
              <a:extLst>
                <a:ext uri="{FF2B5EF4-FFF2-40B4-BE49-F238E27FC236}">
                  <a16:creationId xmlns:a16="http://schemas.microsoft.com/office/drawing/2014/main" xmlns="" id="{E2B0D64E-A8BF-034E-AA21-DA18908E79BD}"/>
                </a:ext>
              </a:extLst>
            </p:cNvPr>
            <p:cNvSpPr>
              <a:spLocks noChangeAspect="1"/>
            </p:cNvSpPr>
            <p:nvPr/>
          </p:nvSpPr>
          <p:spPr>
            <a:xfrm flipH="1">
              <a:off x="1403648" y="3717032"/>
              <a:ext cx="36000" cy="360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grpSp>
      <p:grpSp>
        <p:nvGrpSpPr>
          <p:cNvPr id="39" name="グループ化 38">
            <a:extLst>
              <a:ext uri="{FF2B5EF4-FFF2-40B4-BE49-F238E27FC236}">
                <a16:creationId xmlns:a16="http://schemas.microsoft.com/office/drawing/2014/main" xmlns="" id="{ACDD96D8-EC5A-2D40-9DE4-E96183B1BE74}"/>
              </a:ext>
            </a:extLst>
          </p:cNvPr>
          <p:cNvGrpSpPr/>
          <p:nvPr/>
        </p:nvGrpSpPr>
        <p:grpSpPr>
          <a:xfrm>
            <a:off x="1968008" y="3412139"/>
            <a:ext cx="215305" cy="360000"/>
            <a:chOff x="1259632" y="3429000"/>
            <a:chExt cx="215305" cy="360000"/>
          </a:xfrm>
        </p:grpSpPr>
        <p:sp>
          <p:nvSpPr>
            <p:cNvPr id="40" name="角丸四角形 39">
              <a:extLst>
                <a:ext uri="{FF2B5EF4-FFF2-40B4-BE49-F238E27FC236}">
                  <a16:creationId xmlns:a16="http://schemas.microsoft.com/office/drawing/2014/main" xmlns="" id="{CAE3A554-24C1-AE41-A3CE-D3B81AB994CE}"/>
                </a:ext>
              </a:extLst>
            </p:cNvPr>
            <p:cNvSpPr/>
            <p:nvPr/>
          </p:nvSpPr>
          <p:spPr>
            <a:xfrm>
              <a:off x="1259632" y="3429000"/>
              <a:ext cx="215305"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cxnSp>
          <p:nvCxnSpPr>
            <p:cNvPr id="41" name="直線コネクタ 40">
              <a:extLst>
                <a:ext uri="{FF2B5EF4-FFF2-40B4-BE49-F238E27FC236}">
                  <a16:creationId xmlns:a16="http://schemas.microsoft.com/office/drawing/2014/main" xmlns="" id="{D8DE9507-0DA5-2D43-BAF8-41F324DE2FEB}"/>
                </a:ext>
              </a:extLst>
            </p:cNvPr>
            <p:cNvCxnSpPr/>
            <p:nvPr/>
          </p:nvCxnSpPr>
          <p:spPr>
            <a:xfrm>
              <a:off x="1305359" y="3501008"/>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xmlns="" id="{8D2AAE78-D021-4F43-B854-1D3B7917144B}"/>
                </a:ext>
              </a:extLst>
            </p:cNvPr>
            <p:cNvCxnSpPr/>
            <p:nvPr/>
          </p:nvCxnSpPr>
          <p:spPr>
            <a:xfrm>
              <a:off x="1305359" y="3537012"/>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F58AA9EA-04D7-B341-A17E-E73DC4316EB9}"/>
                </a:ext>
              </a:extLst>
            </p:cNvPr>
            <p:cNvCxnSpPr/>
            <p:nvPr/>
          </p:nvCxnSpPr>
          <p:spPr>
            <a:xfrm>
              <a:off x="1305359" y="3573016"/>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円/楕円 43">
              <a:extLst>
                <a:ext uri="{FF2B5EF4-FFF2-40B4-BE49-F238E27FC236}">
                  <a16:creationId xmlns:a16="http://schemas.microsoft.com/office/drawing/2014/main" xmlns="" id="{D9795420-4C60-CB4B-A88F-9E3F6CDB8DAC}"/>
                </a:ext>
              </a:extLst>
            </p:cNvPr>
            <p:cNvSpPr>
              <a:spLocks noChangeAspect="1"/>
            </p:cNvSpPr>
            <p:nvPr/>
          </p:nvSpPr>
          <p:spPr>
            <a:xfrm flipH="1">
              <a:off x="1403648" y="3717032"/>
              <a:ext cx="36000" cy="360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grpSp>
      <p:grpSp>
        <p:nvGrpSpPr>
          <p:cNvPr id="45" name="グループ化 44">
            <a:extLst>
              <a:ext uri="{FF2B5EF4-FFF2-40B4-BE49-F238E27FC236}">
                <a16:creationId xmlns:a16="http://schemas.microsoft.com/office/drawing/2014/main" xmlns="" id="{BDE63270-B882-E343-B010-FF03F59D0AA3}"/>
              </a:ext>
            </a:extLst>
          </p:cNvPr>
          <p:cNvGrpSpPr/>
          <p:nvPr/>
        </p:nvGrpSpPr>
        <p:grpSpPr>
          <a:xfrm>
            <a:off x="1351741" y="3412139"/>
            <a:ext cx="215305" cy="360000"/>
            <a:chOff x="1259632" y="3429000"/>
            <a:chExt cx="215305" cy="360000"/>
          </a:xfrm>
        </p:grpSpPr>
        <p:sp>
          <p:nvSpPr>
            <p:cNvPr id="46" name="角丸四角形 45">
              <a:extLst>
                <a:ext uri="{FF2B5EF4-FFF2-40B4-BE49-F238E27FC236}">
                  <a16:creationId xmlns:a16="http://schemas.microsoft.com/office/drawing/2014/main" xmlns="" id="{57F03F10-DF23-CB48-8DB8-57A9EFD726BD}"/>
                </a:ext>
              </a:extLst>
            </p:cNvPr>
            <p:cNvSpPr/>
            <p:nvPr/>
          </p:nvSpPr>
          <p:spPr>
            <a:xfrm>
              <a:off x="1259632" y="3429000"/>
              <a:ext cx="215305"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cxnSp>
          <p:nvCxnSpPr>
            <p:cNvPr id="47" name="直線コネクタ 46">
              <a:extLst>
                <a:ext uri="{FF2B5EF4-FFF2-40B4-BE49-F238E27FC236}">
                  <a16:creationId xmlns:a16="http://schemas.microsoft.com/office/drawing/2014/main" xmlns="" id="{AEA1201D-2AA8-B045-84C9-ADC86F482577}"/>
                </a:ext>
              </a:extLst>
            </p:cNvPr>
            <p:cNvCxnSpPr/>
            <p:nvPr/>
          </p:nvCxnSpPr>
          <p:spPr>
            <a:xfrm>
              <a:off x="1305359" y="3501008"/>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xmlns="" id="{3FFC290B-B545-E046-867E-7EC3F146556D}"/>
                </a:ext>
              </a:extLst>
            </p:cNvPr>
            <p:cNvCxnSpPr/>
            <p:nvPr/>
          </p:nvCxnSpPr>
          <p:spPr>
            <a:xfrm>
              <a:off x="1305359" y="3537012"/>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xmlns="" id="{4241BCEF-A6D8-3C4D-A2BE-3FB39A7E0EDC}"/>
                </a:ext>
              </a:extLst>
            </p:cNvPr>
            <p:cNvCxnSpPr/>
            <p:nvPr/>
          </p:nvCxnSpPr>
          <p:spPr>
            <a:xfrm>
              <a:off x="1305359" y="3573016"/>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円/楕円 49">
              <a:extLst>
                <a:ext uri="{FF2B5EF4-FFF2-40B4-BE49-F238E27FC236}">
                  <a16:creationId xmlns:a16="http://schemas.microsoft.com/office/drawing/2014/main" xmlns="" id="{E52293E8-0E69-A143-9E78-3536393F6205}"/>
                </a:ext>
              </a:extLst>
            </p:cNvPr>
            <p:cNvSpPr>
              <a:spLocks noChangeAspect="1"/>
            </p:cNvSpPr>
            <p:nvPr/>
          </p:nvSpPr>
          <p:spPr>
            <a:xfrm flipH="1">
              <a:off x="1403648" y="3717032"/>
              <a:ext cx="36000" cy="360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grpSp>
      <p:grpSp>
        <p:nvGrpSpPr>
          <p:cNvPr id="57" name="グループ化 56">
            <a:extLst>
              <a:ext uri="{FF2B5EF4-FFF2-40B4-BE49-F238E27FC236}">
                <a16:creationId xmlns:a16="http://schemas.microsoft.com/office/drawing/2014/main" xmlns="" id="{C9667EDE-E8D3-3842-9BCA-583B6CF51F5D}"/>
              </a:ext>
            </a:extLst>
          </p:cNvPr>
          <p:cNvGrpSpPr/>
          <p:nvPr/>
        </p:nvGrpSpPr>
        <p:grpSpPr>
          <a:xfrm>
            <a:off x="1659874" y="3412139"/>
            <a:ext cx="215305" cy="360000"/>
            <a:chOff x="1259632" y="3429000"/>
            <a:chExt cx="215305" cy="360000"/>
          </a:xfrm>
        </p:grpSpPr>
        <p:sp>
          <p:nvSpPr>
            <p:cNvPr id="58" name="角丸四角形 57">
              <a:extLst>
                <a:ext uri="{FF2B5EF4-FFF2-40B4-BE49-F238E27FC236}">
                  <a16:creationId xmlns:a16="http://schemas.microsoft.com/office/drawing/2014/main" xmlns="" id="{4908FFEF-473F-AE47-8312-A1D6F5D3ED2E}"/>
                </a:ext>
              </a:extLst>
            </p:cNvPr>
            <p:cNvSpPr/>
            <p:nvPr/>
          </p:nvSpPr>
          <p:spPr>
            <a:xfrm>
              <a:off x="1259632" y="3429000"/>
              <a:ext cx="215305"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cxnSp>
          <p:nvCxnSpPr>
            <p:cNvPr id="59" name="直線コネクタ 58">
              <a:extLst>
                <a:ext uri="{FF2B5EF4-FFF2-40B4-BE49-F238E27FC236}">
                  <a16:creationId xmlns:a16="http://schemas.microsoft.com/office/drawing/2014/main" xmlns="" id="{98C6C97F-80FE-ED4F-B0FE-BCA8BAAA4459}"/>
                </a:ext>
              </a:extLst>
            </p:cNvPr>
            <p:cNvCxnSpPr/>
            <p:nvPr/>
          </p:nvCxnSpPr>
          <p:spPr>
            <a:xfrm>
              <a:off x="1305359" y="3501008"/>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xmlns="" id="{0FEFD328-BA5E-654E-B10F-F3C3CE926985}"/>
                </a:ext>
              </a:extLst>
            </p:cNvPr>
            <p:cNvCxnSpPr/>
            <p:nvPr/>
          </p:nvCxnSpPr>
          <p:spPr>
            <a:xfrm>
              <a:off x="1305359" y="3537012"/>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xmlns="" id="{CD81EF33-2392-4842-AE77-B30B021FC884}"/>
                </a:ext>
              </a:extLst>
            </p:cNvPr>
            <p:cNvCxnSpPr/>
            <p:nvPr/>
          </p:nvCxnSpPr>
          <p:spPr>
            <a:xfrm>
              <a:off x="1305359" y="3573016"/>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円/楕円 61">
              <a:extLst>
                <a:ext uri="{FF2B5EF4-FFF2-40B4-BE49-F238E27FC236}">
                  <a16:creationId xmlns:a16="http://schemas.microsoft.com/office/drawing/2014/main" xmlns="" id="{CDA3FF35-1F97-084C-B503-59048DE316DA}"/>
                </a:ext>
              </a:extLst>
            </p:cNvPr>
            <p:cNvSpPr>
              <a:spLocks noChangeAspect="1"/>
            </p:cNvSpPr>
            <p:nvPr/>
          </p:nvSpPr>
          <p:spPr>
            <a:xfrm flipH="1">
              <a:off x="1403648" y="3717032"/>
              <a:ext cx="36000" cy="360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grpSp>
      <p:cxnSp>
        <p:nvCxnSpPr>
          <p:cNvPr id="64" name="カギ線コネクタ 63">
            <a:extLst>
              <a:ext uri="{FF2B5EF4-FFF2-40B4-BE49-F238E27FC236}">
                <a16:creationId xmlns:a16="http://schemas.microsoft.com/office/drawing/2014/main" xmlns="" id="{873F6204-3AE5-A942-9AA1-D49B7E372E48}"/>
              </a:ext>
            </a:extLst>
          </p:cNvPr>
          <p:cNvCxnSpPr>
            <a:cxnSpLocks/>
            <a:stCxn id="20" idx="2"/>
            <a:endCxn id="32" idx="0"/>
          </p:cNvCxnSpPr>
          <p:nvPr/>
        </p:nvCxnSpPr>
        <p:spPr>
          <a:xfrm rot="5400000">
            <a:off x="1146764" y="2959373"/>
            <a:ext cx="457264" cy="44826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カギ線コネクタ 66">
            <a:extLst>
              <a:ext uri="{FF2B5EF4-FFF2-40B4-BE49-F238E27FC236}">
                <a16:creationId xmlns:a16="http://schemas.microsoft.com/office/drawing/2014/main" xmlns="" id="{6CE752C5-5E96-094D-92E4-9CE64938A08D}"/>
              </a:ext>
            </a:extLst>
          </p:cNvPr>
          <p:cNvCxnSpPr>
            <a:cxnSpLocks/>
            <a:stCxn id="20" idx="2"/>
            <a:endCxn id="46" idx="0"/>
          </p:cNvCxnSpPr>
          <p:nvPr/>
        </p:nvCxnSpPr>
        <p:spPr>
          <a:xfrm rot="5400000">
            <a:off x="1300830" y="3113439"/>
            <a:ext cx="457264" cy="14013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カギ線コネクタ 69">
            <a:extLst>
              <a:ext uri="{FF2B5EF4-FFF2-40B4-BE49-F238E27FC236}">
                <a16:creationId xmlns:a16="http://schemas.microsoft.com/office/drawing/2014/main" xmlns="" id="{2CD508D0-2C2D-9C45-A6E7-13C9827BE652}"/>
              </a:ext>
            </a:extLst>
          </p:cNvPr>
          <p:cNvCxnSpPr>
            <a:cxnSpLocks/>
            <a:stCxn id="20" idx="2"/>
            <a:endCxn id="58" idx="0"/>
          </p:cNvCxnSpPr>
          <p:nvPr/>
        </p:nvCxnSpPr>
        <p:spPr>
          <a:xfrm rot="16200000" flipH="1">
            <a:off x="1454896" y="3099508"/>
            <a:ext cx="457264" cy="16799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カギ線コネクタ 72">
            <a:extLst>
              <a:ext uri="{FF2B5EF4-FFF2-40B4-BE49-F238E27FC236}">
                <a16:creationId xmlns:a16="http://schemas.microsoft.com/office/drawing/2014/main" xmlns="" id="{1E8E5271-7E05-0D4D-A188-F75FB7A50A1B}"/>
              </a:ext>
            </a:extLst>
          </p:cNvPr>
          <p:cNvCxnSpPr>
            <a:cxnSpLocks/>
            <a:stCxn id="20" idx="2"/>
            <a:endCxn id="40" idx="0"/>
          </p:cNvCxnSpPr>
          <p:nvPr/>
        </p:nvCxnSpPr>
        <p:spPr>
          <a:xfrm rot="16200000" flipH="1">
            <a:off x="1608963" y="2945441"/>
            <a:ext cx="457264" cy="47613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xmlns="" id="{0B3AC13F-5A00-9540-8840-CCB247699515}"/>
              </a:ext>
            </a:extLst>
          </p:cNvPr>
          <p:cNvSpPr/>
          <p:nvPr/>
        </p:nvSpPr>
        <p:spPr>
          <a:xfrm>
            <a:off x="3365679" y="2736381"/>
            <a:ext cx="432000" cy="21600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ja-JP" sz="1100" dirty="0">
                <a:latin typeface="Meiryo UI" panose="020B0604030504040204" pitchFamily="34" charset="-128"/>
                <a:ea typeface="Meiryo UI" panose="020B0604030504040204" pitchFamily="34" charset="-128"/>
                <a:cs typeface="Meiryo UI" panose="020B0604030504040204" pitchFamily="34" charset="-128"/>
              </a:rPr>
              <a:t>NW</a:t>
            </a: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119" name="角丸四角形 118">
            <a:extLst>
              <a:ext uri="{FF2B5EF4-FFF2-40B4-BE49-F238E27FC236}">
                <a16:creationId xmlns:a16="http://schemas.microsoft.com/office/drawing/2014/main" xmlns="" id="{EAFFFDEA-BFD2-064F-BFDF-F580E4A0F6D4}"/>
              </a:ext>
            </a:extLst>
          </p:cNvPr>
          <p:cNvSpPr/>
          <p:nvPr/>
        </p:nvSpPr>
        <p:spPr>
          <a:xfrm>
            <a:off x="3052592" y="3114321"/>
            <a:ext cx="2815552" cy="704933"/>
          </a:xfrm>
          <a:prstGeom prst="roundRect">
            <a:avLst/>
          </a:prstGeom>
          <a:pattFill prst="dashUpDiag">
            <a:fgClr>
              <a:srgbClr val="006C60"/>
            </a:fgClr>
            <a:bgClr>
              <a:srgbClr val="00D5C1"/>
            </a:bgClr>
          </a:patt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pic>
        <p:nvPicPr>
          <p:cNvPr id="77" name="図 76">
            <a:extLst>
              <a:ext uri="{FF2B5EF4-FFF2-40B4-BE49-F238E27FC236}">
                <a16:creationId xmlns:a16="http://schemas.microsoft.com/office/drawing/2014/main" xmlns="" id="{9CD2198D-9164-874E-8878-90DA6A24695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353782" y="3412139"/>
            <a:ext cx="455795" cy="360000"/>
          </a:xfrm>
          <a:prstGeom prst="rect">
            <a:avLst/>
          </a:prstGeom>
        </p:spPr>
      </p:pic>
      <p:pic>
        <p:nvPicPr>
          <p:cNvPr id="78" name="図 77">
            <a:extLst>
              <a:ext uri="{FF2B5EF4-FFF2-40B4-BE49-F238E27FC236}">
                <a16:creationId xmlns:a16="http://schemas.microsoft.com/office/drawing/2014/main" xmlns="" id="{E7FD13D1-C91B-3744-ADC4-C379C0AF64B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975718" y="3412139"/>
            <a:ext cx="455795" cy="360000"/>
          </a:xfrm>
          <a:prstGeom prst="rect">
            <a:avLst/>
          </a:prstGeom>
        </p:spPr>
      </p:pic>
      <p:pic>
        <p:nvPicPr>
          <p:cNvPr id="79" name="図 78">
            <a:extLst>
              <a:ext uri="{FF2B5EF4-FFF2-40B4-BE49-F238E27FC236}">
                <a16:creationId xmlns:a16="http://schemas.microsoft.com/office/drawing/2014/main" xmlns="" id="{DF323436-054C-4247-9AAB-D0726A414FA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591958" y="3412139"/>
            <a:ext cx="455795" cy="360000"/>
          </a:xfrm>
          <a:prstGeom prst="rect">
            <a:avLst/>
          </a:prstGeom>
        </p:spPr>
      </p:pic>
      <p:pic>
        <p:nvPicPr>
          <p:cNvPr id="16" name="図 15">
            <a:extLst>
              <a:ext uri="{FF2B5EF4-FFF2-40B4-BE49-F238E27FC236}">
                <a16:creationId xmlns:a16="http://schemas.microsoft.com/office/drawing/2014/main" xmlns="" id="{2A7C1CB1-3289-C64D-98C3-87F97BB5AA9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208198" y="3412139"/>
            <a:ext cx="455795" cy="360000"/>
          </a:xfrm>
          <a:prstGeom prst="rect">
            <a:avLst/>
          </a:prstGeom>
        </p:spPr>
      </p:pic>
      <p:cxnSp>
        <p:nvCxnSpPr>
          <p:cNvPr id="80" name="直線コネクタ 79">
            <a:extLst>
              <a:ext uri="{FF2B5EF4-FFF2-40B4-BE49-F238E27FC236}">
                <a16:creationId xmlns:a16="http://schemas.microsoft.com/office/drawing/2014/main" xmlns="" id="{78554D88-DF64-EA48-8CA5-199AADD54C6B}"/>
              </a:ext>
            </a:extLst>
          </p:cNvPr>
          <p:cNvCxnSpPr>
            <a:cxnSpLocks/>
            <a:stCxn id="76" idx="1"/>
            <a:endCxn id="20" idx="3"/>
          </p:cNvCxnSpPr>
          <p:nvPr/>
        </p:nvCxnSpPr>
        <p:spPr>
          <a:xfrm flipH="1">
            <a:off x="1815530" y="2844381"/>
            <a:ext cx="1550149" cy="249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カギ線コネクタ 82">
            <a:extLst>
              <a:ext uri="{FF2B5EF4-FFF2-40B4-BE49-F238E27FC236}">
                <a16:creationId xmlns:a16="http://schemas.microsoft.com/office/drawing/2014/main" xmlns="" id="{DA3D5608-E550-B048-8635-EDB79C78C240}"/>
              </a:ext>
            </a:extLst>
          </p:cNvPr>
          <p:cNvCxnSpPr>
            <a:cxnSpLocks/>
            <a:stCxn id="76" idx="2"/>
            <a:endCxn id="77" idx="0"/>
          </p:cNvCxnSpPr>
          <p:nvPr/>
        </p:nvCxnSpPr>
        <p:spPr>
          <a:xfrm rot="16200000" flipH="1">
            <a:off x="3351800" y="3182259"/>
            <a:ext cx="459758"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カギ線コネクタ 85">
            <a:extLst>
              <a:ext uri="{FF2B5EF4-FFF2-40B4-BE49-F238E27FC236}">
                <a16:creationId xmlns:a16="http://schemas.microsoft.com/office/drawing/2014/main" xmlns="" id="{656E171B-6412-D841-9C5B-64B36DB986F5}"/>
              </a:ext>
            </a:extLst>
          </p:cNvPr>
          <p:cNvCxnSpPr>
            <a:cxnSpLocks/>
            <a:stCxn id="76" idx="2"/>
            <a:endCxn id="16" idx="0"/>
          </p:cNvCxnSpPr>
          <p:nvPr/>
        </p:nvCxnSpPr>
        <p:spPr>
          <a:xfrm rot="16200000" flipH="1">
            <a:off x="4279008" y="2255051"/>
            <a:ext cx="459758" cy="185441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カギ線コネクタ 88">
            <a:extLst>
              <a:ext uri="{FF2B5EF4-FFF2-40B4-BE49-F238E27FC236}">
                <a16:creationId xmlns:a16="http://schemas.microsoft.com/office/drawing/2014/main" xmlns="" id="{3C919C1F-6E17-1A4D-8B45-6B9E17A8C59B}"/>
              </a:ext>
            </a:extLst>
          </p:cNvPr>
          <p:cNvCxnSpPr>
            <a:cxnSpLocks/>
            <a:stCxn id="76" idx="2"/>
            <a:endCxn id="79" idx="0"/>
          </p:cNvCxnSpPr>
          <p:nvPr/>
        </p:nvCxnSpPr>
        <p:spPr>
          <a:xfrm rot="16200000" flipH="1">
            <a:off x="3970888" y="2563171"/>
            <a:ext cx="459758" cy="123817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カギ線コネクタ 91">
            <a:extLst>
              <a:ext uri="{FF2B5EF4-FFF2-40B4-BE49-F238E27FC236}">
                <a16:creationId xmlns:a16="http://schemas.microsoft.com/office/drawing/2014/main" xmlns="" id="{8D57F588-377D-704E-BC55-8C7980C9EB9B}"/>
              </a:ext>
            </a:extLst>
          </p:cNvPr>
          <p:cNvCxnSpPr>
            <a:cxnSpLocks/>
            <a:stCxn id="76" idx="2"/>
            <a:endCxn id="78" idx="0"/>
          </p:cNvCxnSpPr>
          <p:nvPr/>
        </p:nvCxnSpPr>
        <p:spPr>
          <a:xfrm rot="16200000" flipH="1">
            <a:off x="3662768" y="2871291"/>
            <a:ext cx="459758" cy="62193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正方形/長方形 94">
            <a:extLst>
              <a:ext uri="{FF2B5EF4-FFF2-40B4-BE49-F238E27FC236}">
                <a16:creationId xmlns:a16="http://schemas.microsoft.com/office/drawing/2014/main" xmlns="" id="{2B878476-3D08-A24F-86BC-7B2D8E15A10B}"/>
              </a:ext>
            </a:extLst>
          </p:cNvPr>
          <p:cNvSpPr/>
          <p:nvPr/>
        </p:nvSpPr>
        <p:spPr>
          <a:xfrm>
            <a:off x="6986244" y="2735129"/>
            <a:ext cx="432000" cy="21600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ja-JP" sz="1100" dirty="0">
                <a:latin typeface="Meiryo UI" panose="020B0604030504040204" pitchFamily="34" charset="-128"/>
                <a:ea typeface="Meiryo UI" panose="020B0604030504040204" pitchFamily="34" charset="-128"/>
                <a:cs typeface="Meiryo UI" panose="020B0604030504040204" pitchFamily="34" charset="-128"/>
              </a:rPr>
              <a:t>NW</a:t>
            </a: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pic>
        <p:nvPicPr>
          <p:cNvPr id="96" name="図 95">
            <a:extLst>
              <a:ext uri="{FF2B5EF4-FFF2-40B4-BE49-F238E27FC236}">
                <a16:creationId xmlns:a16="http://schemas.microsoft.com/office/drawing/2014/main" xmlns="" id="{3FE81B3F-32DC-F046-B1DE-3E0CBECFB25C}"/>
              </a:ext>
            </a:extLst>
          </p:cNvPr>
          <p:cNvPicPr>
            <a:picLocks noChangeAspect="1"/>
          </p:cNvPicPr>
          <p:nvPr/>
        </p:nvPicPr>
        <p:blipFill>
          <a:blip r:embed="rId6"/>
          <a:stretch>
            <a:fillRect/>
          </a:stretch>
        </p:blipFill>
        <p:spPr>
          <a:xfrm>
            <a:off x="8246736" y="3158283"/>
            <a:ext cx="432000" cy="432000"/>
          </a:xfrm>
          <a:prstGeom prst="rect">
            <a:avLst/>
          </a:prstGeom>
        </p:spPr>
      </p:pic>
      <p:grpSp>
        <p:nvGrpSpPr>
          <p:cNvPr id="100" name="グループ化 99">
            <a:extLst>
              <a:ext uri="{FF2B5EF4-FFF2-40B4-BE49-F238E27FC236}">
                <a16:creationId xmlns:a16="http://schemas.microsoft.com/office/drawing/2014/main" xmlns="" id="{377AA3FC-4503-994D-8A42-E05C8B950819}"/>
              </a:ext>
            </a:extLst>
          </p:cNvPr>
          <p:cNvGrpSpPr/>
          <p:nvPr/>
        </p:nvGrpSpPr>
        <p:grpSpPr>
          <a:xfrm>
            <a:off x="7584138" y="3159945"/>
            <a:ext cx="391866" cy="367386"/>
            <a:chOff x="5525215" y="5756862"/>
            <a:chExt cx="391866" cy="367386"/>
          </a:xfrm>
        </p:grpSpPr>
        <p:pic>
          <p:nvPicPr>
            <p:cNvPr id="98" name="図 56">
              <a:extLst>
                <a:ext uri="{FF2B5EF4-FFF2-40B4-BE49-F238E27FC236}">
                  <a16:creationId xmlns:a16="http://schemas.microsoft.com/office/drawing/2014/main" xmlns="" id="{A088E43E-5852-EA4D-9160-FF4045243013}"/>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5525215" y="5756862"/>
              <a:ext cx="270922" cy="31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テキスト ボックス 185">
              <a:extLst>
                <a:ext uri="{FF2B5EF4-FFF2-40B4-BE49-F238E27FC236}">
                  <a16:creationId xmlns:a16="http://schemas.microsoft.com/office/drawing/2014/main" xmlns="" id="{A2AC6528-D1AD-A04A-84AE-0A342F74C80A}"/>
                </a:ext>
              </a:extLst>
            </p:cNvPr>
            <p:cNvSpPr txBox="1">
              <a:spLocks noChangeArrowheads="1"/>
            </p:cNvSpPr>
            <p:nvPr/>
          </p:nvSpPr>
          <p:spPr bwMode="auto">
            <a:xfrm>
              <a:off x="5530624" y="5929323"/>
              <a:ext cx="386457" cy="19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2000">
                  <a:solidFill>
                    <a:schemeClr val="tx1"/>
                  </a:solidFill>
                  <a:latin typeface="Times New Roman" pitchFamily="18" charset="0"/>
                  <a:ea typeface="ＭＳ Ｐゴシック" charset="-128"/>
                </a:defRPr>
              </a:lvl1pPr>
              <a:lvl2pPr marL="742950" indent="-285750" eaLnBrk="0" hangingPunct="0">
                <a:spcBef>
                  <a:spcPct val="20000"/>
                </a:spcBef>
                <a:buChar char="–"/>
                <a:defRPr kumimoji="1">
                  <a:solidFill>
                    <a:schemeClr val="tx1"/>
                  </a:solidFill>
                  <a:latin typeface="Times New Roman" pitchFamily="18" charset="0"/>
                  <a:ea typeface="ＭＳ Ｐゴシック" charset="-128"/>
                </a:defRPr>
              </a:lvl2pPr>
              <a:lvl3pPr marL="1143000" indent="-228600" eaLnBrk="0" hangingPunct="0">
                <a:spcBef>
                  <a:spcPct val="20000"/>
                </a:spcBef>
                <a:buChar char="•"/>
                <a:defRPr kumimoji="1" sz="1600">
                  <a:solidFill>
                    <a:schemeClr val="tx1"/>
                  </a:solidFill>
                  <a:latin typeface="Times New Roman" pitchFamily="18" charset="0"/>
                  <a:ea typeface="ＭＳ Ｐゴシック" charset="-128"/>
                </a:defRPr>
              </a:lvl3pPr>
              <a:lvl4pPr marL="1600200" indent="-228600" eaLnBrk="0" hangingPunct="0">
                <a:spcBef>
                  <a:spcPct val="20000"/>
                </a:spcBef>
                <a:buChar char="–"/>
                <a:defRPr kumimoji="1" sz="1400">
                  <a:solidFill>
                    <a:schemeClr val="tx1"/>
                  </a:solidFill>
                  <a:latin typeface="Times New Roman" pitchFamily="18" charset="0"/>
                  <a:ea typeface="ＭＳ Ｐゴシック" charset="-128"/>
                </a:defRPr>
              </a:lvl4pPr>
              <a:lvl5pPr marL="2057400" indent="-228600" eaLnBrk="0" hangingPunct="0">
                <a:spcBef>
                  <a:spcPct val="20000"/>
                </a:spcBef>
                <a:buChar char="»"/>
                <a:defRPr kumimoji="1" sz="1400">
                  <a:solidFill>
                    <a:schemeClr val="tx1"/>
                  </a:solidFill>
                  <a:latin typeface="Times New Roman" pitchFamily="18" charset="0"/>
                  <a:ea typeface="ＭＳ Ｐゴシック" charset="-128"/>
                </a:defRPr>
              </a:lvl5pPr>
              <a:lvl6pPr marL="25146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6pPr>
              <a:lvl7pPr marL="29718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7pPr>
              <a:lvl8pPr marL="34290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8pPr>
              <a:lvl9pPr marL="38862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9pPr>
            </a:lstStyle>
            <a:p>
              <a:pPr algn="r" eaLnBrk="1" hangingPunct="1">
                <a:lnSpc>
                  <a:spcPts val="797"/>
                </a:lnSpc>
                <a:spcBef>
                  <a:spcPct val="0"/>
                </a:spcBef>
                <a:buNone/>
              </a:pPr>
              <a:r>
                <a:rPr lang="en-US" altLang="ja-JP" sz="800" b="1" dirty="0" err="1">
                  <a:solidFill>
                    <a:srgbClr val="0D0D0D"/>
                  </a:solidFill>
                  <a:latin typeface="Calibri" pitchFamily="34" charset="0"/>
                  <a:cs typeface="Calibri" pitchFamily="34" charset="0"/>
                </a:rPr>
                <a:t>IoT</a:t>
              </a:r>
              <a:endParaRPr lang="ja-JP" altLang="en-US" sz="800" b="1" dirty="0">
                <a:solidFill>
                  <a:srgbClr val="0D0D0D"/>
                </a:solidFill>
                <a:latin typeface="Calibri" pitchFamily="34" charset="0"/>
                <a:cs typeface="Calibri" pitchFamily="34" charset="0"/>
              </a:endParaRPr>
            </a:p>
          </p:txBody>
        </p:sp>
      </p:grpSp>
      <p:pic>
        <p:nvPicPr>
          <p:cNvPr id="101" name="図 100">
            <a:extLst>
              <a:ext uri="{FF2B5EF4-FFF2-40B4-BE49-F238E27FC236}">
                <a16:creationId xmlns:a16="http://schemas.microsoft.com/office/drawing/2014/main" xmlns="" id="{A00667BF-B020-0B4E-B6F5-1368D55EFE70}"/>
              </a:ext>
            </a:extLst>
          </p:cNvPr>
          <p:cNvPicPr>
            <a:picLocks noChangeAspect="1"/>
          </p:cNvPicPr>
          <p:nvPr/>
        </p:nvPicPr>
        <p:blipFill>
          <a:blip r:embed="rId8"/>
          <a:stretch>
            <a:fillRect/>
          </a:stretch>
        </p:blipFill>
        <p:spPr>
          <a:xfrm>
            <a:off x="7092280" y="3163638"/>
            <a:ext cx="211034" cy="360000"/>
          </a:xfrm>
          <a:prstGeom prst="rect">
            <a:avLst/>
          </a:prstGeom>
        </p:spPr>
      </p:pic>
      <p:cxnSp>
        <p:nvCxnSpPr>
          <p:cNvPr id="102" name="直線コネクタ 101">
            <a:extLst>
              <a:ext uri="{FF2B5EF4-FFF2-40B4-BE49-F238E27FC236}">
                <a16:creationId xmlns:a16="http://schemas.microsoft.com/office/drawing/2014/main" xmlns="" id="{D69D3252-CDAD-424D-B44E-00A75566B57B}"/>
              </a:ext>
            </a:extLst>
          </p:cNvPr>
          <p:cNvCxnSpPr>
            <a:cxnSpLocks/>
            <a:stCxn id="95" idx="1"/>
            <a:endCxn id="76" idx="3"/>
          </p:cNvCxnSpPr>
          <p:nvPr/>
        </p:nvCxnSpPr>
        <p:spPr>
          <a:xfrm flipH="1">
            <a:off x="3797679" y="2843129"/>
            <a:ext cx="3188565" cy="12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5" name="カギ線コネクタ 104">
            <a:extLst>
              <a:ext uri="{FF2B5EF4-FFF2-40B4-BE49-F238E27FC236}">
                <a16:creationId xmlns:a16="http://schemas.microsoft.com/office/drawing/2014/main" xmlns="" id="{35DB8B35-8DBC-B54C-B919-A070A452BB04}"/>
              </a:ext>
            </a:extLst>
          </p:cNvPr>
          <p:cNvCxnSpPr>
            <a:cxnSpLocks/>
            <a:stCxn id="95" idx="2"/>
            <a:endCxn id="101" idx="0"/>
          </p:cNvCxnSpPr>
          <p:nvPr/>
        </p:nvCxnSpPr>
        <p:spPr>
          <a:xfrm rot="5400000">
            <a:off x="7093767" y="3055160"/>
            <a:ext cx="212509" cy="4447"/>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カギ線コネクタ 107">
            <a:extLst>
              <a:ext uri="{FF2B5EF4-FFF2-40B4-BE49-F238E27FC236}">
                <a16:creationId xmlns:a16="http://schemas.microsoft.com/office/drawing/2014/main" xmlns="" id="{E0D56CAF-002F-574E-81E9-F7745D925688}"/>
              </a:ext>
            </a:extLst>
          </p:cNvPr>
          <p:cNvCxnSpPr>
            <a:cxnSpLocks/>
            <a:stCxn id="95" idx="2"/>
            <a:endCxn id="98" idx="0"/>
          </p:cNvCxnSpPr>
          <p:nvPr/>
        </p:nvCxnSpPr>
        <p:spPr>
          <a:xfrm rot="16200000" flipH="1">
            <a:off x="7356513" y="2796859"/>
            <a:ext cx="208816" cy="517355"/>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1" name="カギ線コネクタ 110">
            <a:extLst>
              <a:ext uri="{FF2B5EF4-FFF2-40B4-BE49-F238E27FC236}">
                <a16:creationId xmlns:a16="http://schemas.microsoft.com/office/drawing/2014/main" xmlns="" id="{6501094C-8629-8345-A205-8871BD46437F}"/>
              </a:ext>
            </a:extLst>
          </p:cNvPr>
          <p:cNvCxnSpPr>
            <a:cxnSpLocks/>
            <a:stCxn id="95" idx="2"/>
            <a:endCxn id="96" idx="0"/>
          </p:cNvCxnSpPr>
          <p:nvPr/>
        </p:nvCxnSpPr>
        <p:spPr>
          <a:xfrm rot="16200000" flipH="1">
            <a:off x="7728913" y="2424460"/>
            <a:ext cx="207154" cy="1260492"/>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5" name="角丸四角形 114">
            <a:extLst>
              <a:ext uri="{FF2B5EF4-FFF2-40B4-BE49-F238E27FC236}">
                <a16:creationId xmlns:a16="http://schemas.microsoft.com/office/drawing/2014/main" xmlns="" id="{E932BB8D-F3CA-8A47-A83F-FAA13A65E299}"/>
              </a:ext>
            </a:extLst>
          </p:cNvPr>
          <p:cNvSpPr/>
          <p:nvPr/>
        </p:nvSpPr>
        <p:spPr>
          <a:xfrm>
            <a:off x="2112024" y="1659076"/>
            <a:ext cx="914400" cy="252000"/>
          </a:xfrm>
          <a:prstGeom prst="roundRect">
            <a:avLst/>
          </a:prstGeom>
          <a:pattFill prst="dashUpDiag">
            <a:fgClr>
              <a:srgbClr val="006C60"/>
            </a:fgClr>
            <a:bgClr>
              <a:srgbClr val="00D5C1"/>
            </a:bgClr>
          </a:patt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100" dirty="0">
                <a:latin typeface="Meiryo UI" panose="020B0604030504040204" pitchFamily="34" charset="-128"/>
                <a:ea typeface="Meiryo UI" panose="020B0604030504040204" pitchFamily="34" charset="-128"/>
                <a:cs typeface="Meiryo UI" panose="020B0604030504040204" pitchFamily="34" charset="-128"/>
              </a:rPr>
              <a:t>CASB</a:t>
            </a: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121" name="角丸四角形吹き出し 120">
            <a:extLst>
              <a:ext uri="{FF2B5EF4-FFF2-40B4-BE49-F238E27FC236}">
                <a16:creationId xmlns:a16="http://schemas.microsoft.com/office/drawing/2014/main" xmlns="" id="{0EE3F840-1051-FC4F-A9C9-9119BD99E027}"/>
              </a:ext>
            </a:extLst>
          </p:cNvPr>
          <p:cNvSpPr/>
          <p:nvPr/>
        </p:nvSpPr>
        <p:spPr>
          <a:xfrm>
            <a:off x="3716799" y="1772816"/>
            <a:ext cx="1491399" cy="432000"/>
          </a:xfrm>
          <a:prstGeom prst="wedgeRoundRectCallout">
            <a:avLst>
              <a:gd name="adj1" fmla="val -65756"/>
              <a:gd name="adj2" fmla="val 66087"/>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a:pPr>
            <a:r>
              <a:rPr lang="ja-JP" altLang="en-US" sz="800" dirty="0">
                <a:solidFill>
                  <a:schemeClr val="bg1"/>
                </a:solidFill>
                <a:latin typeface="Meiryo UI" charset="-128"/>
                <a:ea typeface="Meiryo UI" charset="-128"/>
                <a:cs typeface="Meiryo UI" charset="-128"/>
              </a:rPr>
              <a:t>ネットワーク機器の脆弱性診断</a:t>
            </a:r>
            <a:r>
              <a:rPr lang="en-US" altLang="ja-JP" sz="800" dirty="0">
                <a:solidFill>
                  <a:schemeClr val="bg1"/>
                </a:solidFill>
                <a:latin typeface="Meiryo UI" charset="-128"/>
                <a:ea typeface="Meiryo UI" charset="-128"/>
                <a:cs typeface="Meiryo UI" charset="-128"/>
              </a:rPr>
              <a:t>〜</a:t>
            </a:r>
            <a:r>
              <a:rPr lang="ja-JP" altLang="en-US" sz="800" dirty="0">
                <a:solidFill>
                  <a:schemeClr val="bg1"/>
                </a:solidFill>
                <a:latin typeface="Meiryo UI" charset="-128"/>
                <a:ea typeface="Meiryo UI" charset="-128"/>
                <a:cs typeface="Meiryo UI" charset="-128"/>
              </a:rPr>
              <a:t>分析・対策</a:t>
            </a:r>
            <a:endParaRPr kumimoji="1" lang="ja-JP" altLang="en-US" sz="800" dirty="0">
              <a:solidFill>
                <a:schemeClr val="bg1"/>
              </a:solidFill>
              <a:latin typeface="Meiryo UI" charset="-128"/>
              <a:ea typeface="Meiryo UI" charset="-128"/>
              <a:cs typeface="Meiryo UI" charset="-128"/>
            </a:endParaRPr>
          </a:p>
        </p:txBody>
      </p:sp>
      <p:sp>
        <p:nvSpPr>
          <p:cNvPr id="122" name="角丸四角形吹き出し 121">
            <a:extLst>
              <a:ext uri="{FF2B5EF4-FFF2-40B4-BE49-F238E27FC236}">
                <a16:creationId xmlns:a16="http://schemas.microsoft.com/office/drawing/2014/main" xmlns="" id="{3EAF6BBE-7E7D-1A48-80B6-8CB88A375581}"/>
              </a:ext>
            </a:extLst>
          </p:cNvPr>
          <p:cNvSpPr/>
          <p:nvPr/>
        </p:nvSpPr>
        <p:spPr>
          <a:xfrm>
            <a:off x="3234982" y="1185140"/>
            <a:ext cx="1409026" cy="432000"/>
          </a:xfrm>
          <a:prstGeom prst="wedgeRoundRectCallout">
            <a:avLst>
              <a:gd name="adj1" fmla="val -69520"/>
              <a:gd name="adj2" fmla="val 74384"/>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33350">
              <a:buFont typeface="+mj-ea"/>
              <a:buAutoNum type="circleNumDbPlain" startAt="2"/>
            </a:pPr>
            <a:r>
              <a:rPr lang="ja-JP" altLang="en-US" sz="800" dirty="0">
                <a:solidFill>
                  <a:schemeClr val="bg1"/>
                </a:solidFill>
                <a:latin typeface="Meiryo UI" charset="-128"/>
                <a:ea typeface="Meiryo UI" charset="-128"/>
                <a:cs typeface="Meiryo UI" charset="-128"/>
              </a:rPr>
              <a:t>クラウドアクセスの脆弱性診断</a:t>
            </a:r>
            <a:r>
              <a:rPr lang="en-US" altLang="ja-JP" sz="800" dirty="0">
                <a:solidFill>
                  <a:schemeClr val="bg1"/>
                </a:solidFill>
                <a:latin typeface="Meiryo UI" charset="-128"/>
                <a:ea typeface="Meiryo UI" charset="-128"/>
                <a:cs typeface="Meiryo UI" charset="-128"/>
              </a:rPr>
              <a:t>〜</a:t>
            </a:r>
            <a:r>
              <a:rPr lang="ja-JP" altLang="en-US" sz="800" dirty="0">
                <a:solidFill>
                  <a:schemeClr val="bg1"/>
                </a:solidFill>
                <a:latin typeface="Meiryo UI" charset="-128"/>
                <a:ea typeface="Meiryo UI" charset="-128"/>
                <a:cs typeface="Meiryo UI" charset="-128"/>
              </a:rPr>
              <a:t>分析・対策</a:t>
            </a:r>
            <a:endParaRPr kumimoji="1" lang="ja-JP" altLang="en-US" sz="800" dirty="0">
              <a:solidFill>
                <a:schemeClr val="bg1"/>
              </a:solidFill>
              <a:latin typeface="Meiryo UI" charset="-128"/>
              <a:ea typeface="Meiryo UI" charset="-128"/>
              <a:cs typeface="Meiryo UI" charset="-128"/>
            </a:endParaRPr>
          </a:p>
        </p:txBody>
      </p:sp>
      <p:sp>
        <p:nvSpPr>
          <p:cNvPr id="123" name="角丸四角形吹き出し 122">
            <a:extLst>
              <a:ext uri="{FF2B5EF4-FFF2-40B4-BE49-F238E27FC236}">
                <a16:creationId xmlns:a16="http://schemas.microsoft.com/office/drawing/2014/main" xmlns="" id="{BB2B467E-A3AE-164E-8828-040D8DFE7105}"/>
              </a:ext>
            </a:extLst>
          </p:cNvPr>
          <p:cNvSpPr/>
          <p:nvPr/>
        </p:nvSpPr>
        <p:spPr>
          <a:xfrm>
            <a:off x="899527" y="3859668"/>
            <a:ext cx="1151409" cy="432000"/>
          </a:xfrm>
          <a:prstGeom prst="wedgeRoundRectCallout">
            <a:avLst>
              <a:gd name="adj1" fmla="val -39125"/>
              <a:gd name="adj2" fmla="val -68534"/>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startAt="3"/>
            </a:pPr>
            <a:r>
              <a:rPr lang="ja-JP" altLang="en-US" sz="800" dirty="0">
                <a:solidFill>
                  <a:schemeClr val="bg1"/>
                </a:solidFill>
                <a:latin typeface="Meiryo UI" charset="-128"/>
                <a:ea typeface="Meiryo UI" charset="-128"/>
                <a:cs typeface="Meiryo UI" charset="-128"/>
              </a:rPr>
              <a:t>サーバーの脆弱性診断</a:t>
            </a:r>
            <a:r>
              <a:rPr lang="en-US" altLang="ja-JP" sz="800" dirty="0">
                <a:solidFill>
                  <a:schemeClr val="bg1"/>
                </a:solidFill>
                <a:latin typeface="Meiryo UI" charset="-128"/>
                <a:ea typeface="Meiryo UI" charset="-128"/>
                <a:cs typeface="Meiryo UI" charset="-128"/>
              </a:rPr>
              <a:t>〜</a:t>
            </a:r>
            <a:r>
              <a:rPr lang="ja-JP" altLang="en-US" sz="800" dirty="0">
                <a:solidFill>
                  <a:schemeClr val="bg1"/>
                </a:solidFill>
                <a:latin typeface="Meiryo UI" charset="-128"/>
                <a:ea typeface="Meiryo UI" charset="-128"/>
                <a:cs typeface="Meiryo UI" charset="-128"/>
              </a:rPr>
              <a:t>分析・対策</a:t>
            </a:r>
            <a:endParaRPr lang="en-US" altLang="ja-JP" sz="800" dirty="0">
              <a:solidFill>
                <a:schemeClr val="bg1"/>
              </a:solidFill>
              <a:latin typeface="Meiryo UI" charset="-128"/>
              <a:ea typeface="Meiryo UI" charset="-128"/>
              <a:cs typeface="Meiryo UI" charset="-128"/>
            </a:endParaRPr>
          </a:p>
        </p:txBody>
      </p:sp>
      <p:sp>
        <p:nvSpPr>
          <p:cNvPr id="124" name="角丸四角形吹き出し 123">
            <a:extLst>
              <a:ext uri="{FF2B5EF4-FFF2-40B4-BE49-F238E27FC236}">
                <a16:creationId xmlns:a16="http://schemas.microsoft.com/office/drawing/2014/main" xmlns="" id="{5CC76DAD-31F3-DC45-B716-30232707C80E}"/>
              </a:ext>
            </a:extLst>
          </p:cNvPr>
          <p:cNvSpPr/>
          <p:nvPr/>
        </p:nvSpPr>
        <p:spPr>
          <a:xfrm>
            <a:off x="2533848" y="3835199"/>
            <a:ext cx="1462088" cy="432000"/>
          </a:xfrm>
          <a:prstGeom prst="wedgeRoundRectCallout">
            <a:avLst>
              <a:gd name="adj1" fmla="val -8009"/>
              <a:gd name="adj2" fmla="val -68958"/>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startAt="4"/>
            </a:pPr>
            <a:r>
              <a:rPr lang="ja-JP" altLang="en-US" sz="800" dirty="0">
                <a:solidFill>
                  <a:schemeClr val="bg1"/>
                </a:solidFill>
                <a:latin typeface="Meiryo UI" charset="-128"/>
                <a:ea typeface="Meiryo UI" charset="-128"/>
                <a:cs typeface="Meiryo UI" charset="-128"/>
              </a:rPr>
              <a:t>エンドポイント（</a:t>
            </a:r>
            <a:r>
              <a:rPr lang="en-US" altLang="ja-JP" sz="800" dirty="0">
                <a:solidFill>
                  <a:schemeClr val="bg1"/>
                </a:solidFill>
                <a:latin typeface="Meiryo UI" charset="-128"/>
                <a:ea typeface="Meiryo UI" charset="-128"/>
                <a:cs typeface="Meiryo UI" charset="-128"/>
              </a:rPr>
              <a:t>PC</a:t>
            </a:r>
            <a:r>
              <a:rPr lang="ja-JP" altLang="en-US" sz="800" dirty="0">
                <a:solidFill>
                  <a:schemeClr val="bg1"/>
                </a:solidFill>
                <a:latin typeface="Meiryo UI" charset="-128"/>
                <a:ea typeface="Meiryo UI" charset="-128"/>
                <a:cs typeface="Meiryo UI" charset="-128"/>
              </a:rPr>
              <a:t>等）の脆弱性診断</a:t>
            </a:r>
            <a:r>
              <a:rPr lang="en-US" altLang="ja-JP" sz="800" dirty="0">
                <a:solidFill>
                  <a:schemeClr val="bg1"/>
                </a:solidFill>
                <a:latin typeface="Meiryo UI" charset="-128"/>
                <a:ea typeface="Meiryo UI" charset="-128"/>
                <a:cs typeface="Meiryo UI" charset="-128"/>
              </a:rPr>
              <a:t>〜</a:t>
            </a:r>
            <a:r>
              <a:rPr lang="ja-JP" altLang="en-US" sz="800" dirty="0">
                <a:solidFill>
                  <a:schemeClr val="bg1"/>
                </a:solidFill>
                <a:latin typeface="Meiryo UI" charset="-128"/>
                <a:ea typeface="Meiryo UI" charset="-128"/>
                <a:cs typeface="Meiryo UI" charset="-128"/>
              </a:rPr>
              <a:t>分析・対策</a:t>
            </a:r>
            <a:endParaRPr lang="en-US" altLang="ja-JP" sz="800" dirty="0">
              <a:solidFill>
                <a:schemeClr val="bg1"/>
              </a:solidFill>
              <a:latin typeface="Meiryo UI" charset="-128"/>
              <a:ea typeface="Meiryo UI" charset="-128"/>
              <a:cs typeface="Meiryo UI" charset="-128"/>
            </a:endParaRPr>
          </a:p>
        </p:txBody>
      </p:sp>
      <p:sp>
        <p:nvSpPr>
          <p:cNvPr id="125" name="角丸四角形吹き出し 124">
            <a:extLst>
              <a:ext uri="{FF2B5EF4-FFF2-40B4-BE49-F238E27FC236}">
                <a16:creationId xmlns:a16="http://schemas.microsoft.com/office/drawing/2014/main" xmlns="" id="{1AA48FDC-F01D-CA4D-953B-D41E4810D6F1}"/>
              </a:ext>
            </a:extLst>
          </p:cNvPr>
          <p:cNvSpPr/>
          <p:nvPr/>
        </p:nvSpPr>
        <p:spPr>
          <a:xfrm>
            <a:off x="6881207" y="680388"/>
            <a:ext cx="1224000" cy="253552"/>
          </a:xfrm>
          <a:prstGeom prst="wedgeRoundRectCallout">
            <a:avLst>
              <a:gd name="adj1" fmla="val -60355"/>
              <a:gd name="adj2" fmla="val 58533"/>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23825" indent="-123825">
              <a:buFont typeface="+mj-ea"/>
              <a:buAutoNum type="circleNumDbPlain" startAt="5"/>
            </a:pPr>
            <a:r>
              <a:rPr lang="ja-JP" altLang="en-US" sz="800" dirty="0">
                <a:solidFill>
                  <a:schemeClr val="bg1"/>
                </a:solidFill>
                <a:latin typeface="Meiryo UI" charset="-128"/>
                <a:ea typeface="Meiryo UI" charset="-128"/>
                <a:cs typeface="Meiryo UI" charset="-128"/>
              </a:rPr>
              <a:t>ダークネットモニタリング</a:t>
            </a:r>
            <a:endParaRPr lang="en-US" altLang="ja-JP" sz="800" dirty="0">
              <a:solidFill>
                <a:schemeClr val="bg1"/>
              </a:solidFill>
              <a:latin typeface="Meiryo UI" charset="-128"/>
              <a:ea typeface="Meiryo UI" charset="-128"/>
              <a:cs typeface="Meiryo UI" charset="-128"/>
            </a:endParaRPr>
          </a:p>
        </p:txBody>
      </p:sp>
      <p:sp>
        <p:nvSpPr>
          <p:cNvPr id="126" name="角丸四角形吹き出し 125">
            <a:extLst>
              <a:ext uri="{FF2B5EF4-FFF2-40B4-BE49-F238E27FC236}">
                <a16:creationId xmlns:a16="http://schemas.microsoft.com/office/drawing/2014/main" xmlns="" id="{2C7F8066-320C-DF41-B95A-971B682AC0EA}"/>
              </a:ext>
            </a:extLst>
          </p:cNvPr>
          <p:cNvSpPr/>
          <p:nvPr/>
        </p:nvSpPr>
        <p:spPr>
          <a:xfrm>
            <a:off x="672024" y="5528646"/>
            <a:ext cx="1440000" cy="404155"/>
          </a:xfrm>
          <a:prstGeom prst="wedgeRoundRectCallout">
            <a:avLst>
              <a:gd name="adj1" fmla="val 47513"/>
              <a:gd name="adj2" fmla="val -115804"/>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3350" indent="-130175">
              <a:buFont typeface="+mj-ea"/>
              <a:buAutoNum type="circleNumDbPlain" startAt="6"/>
            </a:pPr>
            <a:r>
              <a:rPr lang="ja-JP" altLang="en-US" sz="800" dirty="0">
                <a:solidFill>
                  <a:schemeClr val="bg1"/>
                </a:solidFill>
                <a:latin typeface="Meiryo UI" charset="-128"/>
                <a:ea typeface="Meiryo UI" charset="-128"/>
                <a:cs typeface="Meiryo UI" charset="-128"/>
              </a:rPr>
              <a:t>インターリスク総研提携先の紹介</a:t>
            </a:r>
            <a:endParaRPr lang="en-US" altLang="ja-JP" sz="800" dirty="0">
              <a:solidFill>
                <a:schemeClr val="bg1"/>
              </a:solidFill>
              <a:latin typeface="Meiryo UI" charset="-128"/>
              <a:ea typeface="Meiryo UI" charset="-128"/>
              <a:cs typeface="Meiryo UI" charset="-128"/>
            </a:endParaRPr>
          </a:p>
        </p:txBody>
      </p:sp>
      <p:sp>
        <p:nvSpPr>
          <p:cNvPr id="127" name="テキスト ボックス 126">
            <a:extLst>
              <a:ext uri="{FF2B5EF4-FFF2-40B4-BE49-F238E27FC236}">
                <a16:creationId xmlns:a16="http://schemas.microsoft.com/office/drawing/2014/main" xmlns="" id="{1F6DADC9-344E-6F40-AE2C-262D765B7E4D}"/>
              </a:ext>
            </a:extLst>
          </p:cNvPr>
          <p:cNvSpPr txBox="1"/>
          <p:nvPr/>
        </p:nvSpPr>
        <p:spPr>
          <a:xfrm>
            <a:off x="6792931" y="3595060"/>
            <a:ext cx="2180405" cy="246221"/>
          </a:xfrm>
          <a:prstGeom prst="rect">
            <a:avLst/>
          </a:prstGeom>
          <a:noFill/>
        </p:spPr>
        <p:txBody>
          <a:bodyPr wrap="square" rtlCol="0">
            <a:spAutoFit/>
          </a:bodyPr>
          <a:lstStyle/>
          <a:p>
            <a:r>
              <a:rPr kumimoji="1" lang="ja-JP" altLang="en-US" sz="1000" dirty="0">
                <a:latin typeface="Meiryo UI" charset="-128"/>
                <a:ea typeface="Meiryo UI" charset="-128"/>
                <a:cs typeface="Meiryo UI" charset="-128"/>
              </a:rPr>
              <a:t>（将来的にはモバイル・</a:t>
            </a:r>
            <a:r>
              <a:rPr lang="en-US" altLang="ja-JP" sz="1000" dirty="0">
                <a:latin typeface="Meiryo UI" charset="-128"/>
                <a:ea typeface="Meiryo UI" charset="-128"/>
                <a:cs typeface="Meiryo UI" charset="-128"/>
              </a:rPr>
              <a:t>IoT</a:t>
            </a:r>
            <a:r>
              <a:rPr lang="ja-JP" altLang="en-US" sz="1000" dirty="0">
                <a:latin typeface="Meiryo UI" charset="-128"/>
                <a:ea typeface="Meiryo UI" charset="-128"/>
                <a:cs typeface="Meiryo UI" charset="-128"/>
              </a:rPr>
              <a:t>なども）</a:t>
            </a:r>
            <a:endParaRPr kumimoji="1" lang="ja-JP" altLang="en-US" sz="1000" dirty="0">
              <a:latin typeface="Meiryo UI" charset="-128"/>
              <a:ea typeface="Meiryo UI" charset="-128"/>
              <a:cs typeface="Meiryo UI" charset="-128"/>
            </a:endParaRPr>
          </a:p>
        </p:txBody>
      </p:sp>
      <p:sp>
        <p:nvSpPr>
          <p:cNvPr id="128" name="正方形/長方形 127">
            <a:extLst>
              <a:ext uri="{FF2B5EF4-FFF2-40B4-BE49-F238E27FC236}">
                <a16:creationId xmlns:a16="http://schemas.microsoft.com/office/drawing/2014/main" xmlns="" id="{4109CD9E-93F1-1C48-97DD-84EDFD54BA7A}"/>
              </a:ext>
            </a:extLst>
          </p:cNvPr>
          <p:cNvSpPr/>
          <p:nvPr/>
        </p:nvSpPr>
        <p:spPr>
          <a:xfrm>
            <a:off x="825635" y="4699607"/>
            <a:ext cx="3746365" cy="810142"/>
          </a:xfrm>
          <a:prstGeom prst="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xmlns="" id="{C3CFAE67-1E86-8B4E-9C1B-CA06D0CEAAD2}"/>
              </a:ext>
            </a:extLst>
          </p:cNvPr>
          <p:cNvSpPr/>
          <p:nvPr/>
        </p:nvSpPr>
        <p:spPr>
          <a:xfrm>
            <a:off x="1021581" y="4528585"/>
            <a:ext cx="1152000" cy="36004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sz="1100" dirty="0">
                <a:latin typeface="Meiryo UI" panose="020B0604030504040204" pitchFamily="34" charset="-128"/>
                <a:ea typeface="Meiryo UI" panose="020B0604030504040204" pitchFamily="34" charset="-128"/>
                <a:cs typeface="Meiryo UI" panose="020B0604030504040204" pitchFamily="34" charset="-128"/>
              </a:rPr>
              <a:t>セキュリティ担当</a:t>
            </a:r>
            <a:r>
              <a:rPr kumimoji="1" lang="en-US" altLang="ja-JP" sz="1100" dirty="0">
                <a:latin typeface="Meiryo UI" panose="020B0604030504040204" pitchFamily="34" charset="-128"/>
                <a:ea typeface="Meiryo UI" panose="020B0604030504040204" pitchFamily="34" charset="-128"/>
                <a:cs typeface="Meiryo UI" panose="020B0604030504040204" pitchFamily="34" charset="-128"/>
              </a:rPr>
              <a:t>/SOC</a:t>
            </a: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130" name="テキスト ボックス 129">
            <a:extLst>
              <a:ext uri="{FF2B5EF4-FFF2-40B4-BE49-F238E27FC236}">
                <a16:creationId xmlns:a16="http://schemas.microsoft.com/office/drawing/2014/main" xmlns="" id="{B63DDF12-5CC5-564A-BCF7-B61075DF82D1}"/>
              </a:ext>
            </a:extLst>
          </p:cNvPr>
          <p:cNvSpPr txBox="1"/>
          <p:nvPr/>
        </p:nvSpPr>
        <p:spPr>
          <a:xfrm>
            <a:off x="1021581" y="4941168"/>
            <a:ext cx="2723823" cy="369332"/>
          </a:xfrm>
          <a:prstGeom prst="rect">
            <a:avLst/>
          </a:prstGeom>
          <a:noFill/>
        </p:spPr>
        <p:txBody>
          <a:bodyPr wrap="none" rtlCol="0">
            <a:spAutoFit/>
          </a:bodyPr>
          <a:lstStyle/>
          <a:p>
            <a:r>
              <a:rPr kumimoji="1" lang="ja-JP" altLang="en-US" dirty="0">
                <a:latin typeface="Meiryo UI" charset="-128"/>
                <a:ea typeface="Meiryo UI" charset="-128"/>
                <a:cs typeface="Meiryo UI" charset="-128"/>
              </a:rPr>
              <a:t>（現状）分析・対策・監視</a:t>
            </a:r>
          </a:p>
        </p:txBody>
      </p:sp>
      <p:sp>
        <p:nvSpPr>
          <p:cNvPr id="132" name="角丸四角形吹き出し 131">
            <a:extLst>
              <a:ext uri="{FF2B5EF4-FFF2-40B4-BE49-F238E27FC236}">
                <a16:creationId xmlns:a16="http://schemas.microsoft.com/office/drawing/2014/main" xmlns="" id="{7B93386A-E897-654F-9DF9-DE9B6BAA63DC}"/>
              </a:ext>
            </a:extLst>
          </p:cNvPr>
          <p:cNvSpPr/>
          <p:nvPr/>
        </p:nvSpPr>
        <p:spPr>
          <a:xfrm>
            <a:off x="2276799" y="5538644"/>
            <a:ext cx="1440000" cy="404155"/>
          </a:xfrm>
          <a:prstGeom prst="wedgeRoundRectCallout">
            <a:avLst>
              <a:gd name="adj1" fmla="val 8229"/>
              <a:gd name="adj2" fmla="val -116763"/>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4938" indent="-131763">
              <a:buFont typeface="+mj-ea"/>
              <a:buAutoNum type="circleNumDbPlain" startAt="7"/>
            </a:pPr>
            <a:r>
              <a:rPr lang="ja-JP" altLang="en-US" sz="800" dirty="0">
                <a:solidFill>
                  <a:schemeClr val="bg1"/>
                </a:solidFill>
                <a:latin typeface="Meiryo UI" charset="-128"/>
                <a:ea typeface="Meiryo UI" charset="-128"/>
                <a:cs typeface="Meiryo UI" charset="-128"/>
              </a:rPr>
              <a:t>インターリスク総研提携先の紹介からの契約</a:t>
            </a:r>
            <a:endParaRPr lang="en-US" altLang="ja-JP" sz="800" dirty="0">
              <a:solidFill>
                <a:schemeClr val="bg1"/>
              </a:solidFill>
              <a:latin typeface="Meiryo UI" charset="-128"/>
              <a:ea typeface="Meiryo UI" charset="-128"/>
              <a:cs typeface="Meiryo UI" charset="-128"/>
            </a:endParaRPr>
          </a:p>
        </p:txBody>
      </p:sp>
      <p:sp>
        <p:nvSpPr>
          <p:cNvPr id="133" name="正方形/長方形 132">
            <a:extLst>
              <a:ext uri="{FF2B5EF4-FFF2-40B4-BE49-F238E27FC236}">
                <a16:creationId xmlns:a16="http://schemas.microsoft.com/office/drawing/2014/main" xmlns="" id="{7941FB35-3695-5E49-AF4D-D0AF9140A47F}"/>
              </a:ext>
            </a:extLst>
          </p:cNvPr>
          <p:cNvSpPr/>
          <p:nvPr/>
        </p:nvSpPr>
        <p:spPr>
          <a:xfrm>
            <a:off x="5710955" y="4699607"/>
            <a:ext cx="3182219" cy="810142"/>
          </a:xfrm>
          <a:prstGeom prst="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4" name="正方形/長方形 133">
            <a:extLst>
              <a:ext uri="{FF2B5EF4-FFF2-40B4-BE49-F238E27FC236}">
                <a16:creationId xmlns:a16="http://schemas.microsoft.com/office/drawing/2014/main" xmlns="" id="{6EA7FD7A-668C-2644-A572-1A44FA1B6159}"/>
              </a:ext>
            </a:extLst>
          </p:cNvPr>
          <p:cNvSpPr/>
          <p:nvPr/>
        </p:nvSpPr>
        <p:spPr>
          <a:xfrm>
            <a:off x="5906900" y="4528585"/>
            <a:ext cx="1396413" cy="36004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sz="1100" dirty="0">
                <a:latin typeface="Meiryo UI" panose="020B0604030504040204" pitchFamily="34" charset="-128"/>
                <a:ea typeface="Meiryo UI" panose="020B0604030504040204" pitchFamily="34" charset="-128"/>
                <a:cs typeface="Meiryo UI" panose="020B0604030504040204" pitchFamily="34" charset="-128"/>
              </a:rPr>
              <a:t>経営・リスク管理部門</a:t>
            </a:r>
          </a:p>
        </p:txBody>
      </p:sp>
      <p:sp>
        <p:nvSpPr>
          <p:cNvPr id="136" name="テキスト ボックス 135">
            <a:extLst>
              <a:ext uri="{FF2B5EF4-FFF2-40B4-BE49-F238E27FC236}">
                <a16:creationId xmlns:a16="http://schemas.microsoft.com/office/drawing/2014/main" xmlns="" id="{C758F1CC-951F-2D41-977C-94F6B36B546D}"/>
              </a:ext>
            </a:extLst>
          </p:cNvPr>
          <p:cNvSpPr txBox="1"/>
          <p:nvPr/>
        </p:nvSpPr>
        <p:spPr>
          <a:xfrm>
            <a:off x="5906900" y="4941168"/>
            <a:ext cx="2882520" cy="369332"/>
          </a:xfrm>
          <a:prstGeom prst="rect">
            <a:avLst/>
          </a:prstGeom>
          <a:noFill/>
        </p:spPr>
        <p:txBody>
          <a:bodyPr wrap="none" rtlCol="0">
            <a:spAutoFit/>
          </a:bodyPr>
          <a:lstStyle/>
          <a:p>
            <a:r>
              <a:rPr lang="ja-JP" altLang="en-US" dirty="0">
                <a:latin typeface="Meiryo UI" charset="-128"/>
                <a:ea typeface="Meiryo UI" charset="-128"/>
                <a:cs typeface="Meiryo UI" charset="-128"/>
              </a:rPr>
              <a:t>ガバナンス・規定</a:t>
            </a:r>
            <a:r>
              <a:rPr lang="en-US" altLang="ja-JP" dirty="0">
                <a:latin typeface="Meiryo UI" charset="-128"/>
                <a:ea typeface="Meiryo UI" charset="-128"/>
                <a:cs typeface="Meiryo UI" charset="-128"/>
              </a:rPr>
              <a:t>/</a:t>
            </a:r>
            <a:r>
              <a:rPr lang="ja-JP" altLang="en-US" dirty="0">
                <a:latin typeface="Meiryo UI" charset="-128"/>
                <a:ea typeface="Meiryo UI" charset="-128"/>
                <a:cs typeface="Meiryo UI" charset="-128"/>
              </a:rPr>
              <a:t>ガイドライン</a:t>
            </a:r>
            <a:endParaRPr kumimoji="1" lang="ja-JP" altLang="en-US" dirty="0">
              <a:latin typeface="Meiryo UI" charset="-128"/>
              <a:ea typeface="Meiryo UI" charset="-128"/>
              <a:cs typeface="Meiryo UI" charset="-128"/>
            </a:endParaRPr>
          </a:p>
        </p:txBody>
      </p:sp>
      <p:cxnSp>
        <p:nvCxnSpPr>
          <p:cNvPr id="138" name="直線矢印コネクタ 137">
            <a:extLst>
              <a:ext uri="{FF2B5EF4-FFF2-40B4-BE49-F238E27FC236}">
                <a16:creationId xmlns:a16="http://schemas.microsoft.com/office/drawing/2014/main" xmlns="" id="{60E2C0CD-9210-444D-B3A4-97ACD0FBE09E}"/>
              </a:ext>
            </a:extLst>
          </p:cNvPr>
          <p:cNvCxnSpPr>
            <a:stCxn id="133" idx="1"/>
            <a:endCxn id="128" idx="3"/>
          </p:cNvCxnSpPr>
          <p:nvPr/>
        </p:nvCxnSpPr>
        <p:spPr>
          <a:xfrm flipH="1">
            <a:off x="4572000" y="5104678"/>
            <a:ext cx="1138955" cy="0"/>
          </a:xfrm>
          <a:prstGeom prst="straightConnector1">
            <a:avLst/>
          </a:prstGeom>
          <a:ln w="114300">
            <a:solidFill>
              <a:srgbClr val="006C60"/>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sp>
        <p:nvSpPr>
          <p:cNvPr id="139" name="円弧 138">
            <a:extLst>
              <a:ext uri="{FF2B5EF4-FFF2-40B4-BE49-F238E27FC236}">
                <a16:creationId xmlns:a16="http://schemas.microsoft.com/office/drawing/2014/main" xmlns="" id="{3F9E9127-06C3-EA44-A854-74E1FD52353B}"/>
              </a:ext>
            </a:extLst>
          </p:cNvPr>
          <p:cNvSpPr/>
          <p:nvPr/>
        </p:nvSpPr>
        <p:spPr>
          <a:xfrm rot="8202819">
            <a:off x="3855243" y="3641122"/>
            <a:ext cx="2165584" cy="2430612"/>
          </a:xfrm>
          <a:prstGeom prst="arc">
            <a:avLst>
              <a:gd name="adj1" fmla="val 15395564"/>
              <a:gd name="adj2" fmla="val 305496"/>
            </a:avLst>
          </a:prstGeom>
          <a:ln w="19050">
            <a:solidFill>
              <a:srgbClr val="006C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0" name="正方形/長方形 139">
            <a:extLst>
              <a:ext uri="{FF2B5EF4-FFF2-40B4-BE49-F238E27FC236}">
                <a16:creationId xmlns:a16="http://schemas.microsoft.com/office/drawing/2014/main" xmlns="" id="{8EAC9C18-04A2-7C40-873D-511A4B092A77}"/>
              </a:ext>
            </a:extLst>
          </p:cNvPr>
          <p:cNvSpPr/>
          <p:nvPr/>
        </p:nvSpPr>
        <p:spPr>
          <a:xfrm>
            <a:off x="4460368" y="5723876"/>
            <a:ext cx="1152000" cy="36004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100" dirty="0">
                <a:latin typeface="Meiryo UI" panose="020B0604030504040204" pitchFamily="34" charset="-128"/>
                <a:ea typeface="Meiryo UI" panose="020B0604030504040204" pitchFamily="34" charset="-128"/>
                <a:cs typeface="Meiryo UI" panose="020B0604030504040204" pitchFamily="34" charset="-128"/>
              </a:rPr>
              <a:t>CIRT</a:t>
            </a: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141" name="角丸四角形吹き出し 140">
            <a:extLst>
              <a:ext uri="{FF2B5EF4-FFF2-40B4-BE49-F238E27FC236}">
                <a16:creationId xmlns:a16="http://schemas.microsoft.com/office/drawing/2014/main" xmlns="" id="{6178F008-8F80-264C-AF84-92A622E10543}"/>
              </a:ext>
            </a:extLst>
          </p:cNvPr>
          <p:cNvSpPr/>
          <p:nvPr/>
        </p:nvSpPr>
        <p:spPr>
          <a:xfrm>
            <a:off x="6536003" y="5624779"/>
            <a:ext cx="1565009" cy="404155"/>
          </a:xfrm>
          <a:prstGeom prst="wedgeRoundRectCallout">
            <a:avLst>
              <a:gd name="adj1" fmla="val 8229"/>
              <a:gd name="adj2" fmla="val -116763"/>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4938" indent="-131763">
              <a:buFont typeface="+mj-ea"/>
              <a:buAutoNum type="circleNumDbPlain" startAt="8"/>
            </a:pPr>
            <a:r>
              <a:rPr lang="ja-JP" altLang="en-US" sz="800" dirty="0">
                <a:solidFill>
                  <a:schemeClr val="bg1"/>
                </a:solidFill>
                <a:latin typeface="Meiryo UI" charset="-128"/>
                <a:ea typeface="Meiryo UI" charset="-128"/>
                <a:cs typeface="Meiryo UI" charset="-128"/>
              </a:rPr>
              <a:t>セキュリティポリシー</a:t>
            </a:r>
            <a:r>
              <a:rPr lang="en-US" altLang="ja-JP" sz="800" dirty="0">
                <a:solidFill>
                  <a:schemeClr val="bg1"/>
                </a:solidFill>
                <a:latin typeface="Meiryo UI" charset="-128"/>
                <a:ea typeface="Meiryo UI" charset="-128"/>
                <a:cs typeface="Meiryo UI" charset="-128"/>
              </a:rPr>
              <a:t>/</a:t>
            </a:r>
            <a:r>
              <a:rPr lang="ja-JP" altLang="en-US" sz="800" dirty="0">
                <a:solidFill>
                  <a:schemeClr val="bg1"/>
                </a:solidFill>
                <a:latin typeface="Meiryo UI" charset="-128"/>
                <a:ea typeface="Meiryo UI" charset="-128"/>
                <a:cs typeface="Meiryo UI" charset="-128"/>
              </a:rPr>
              <a:t>規定類の策定・改編支援</a:t>
            </a:r>
            <a:endParaRPr lang="en-US" altLang="ja-JP" sz="800" dirty="0">
              <a:solidFill>
                <a:schemeClr val="bg1"/>
              </a:solidFill>
              <a:latin typeface="Meiryo UI" charset="-128"/>
              <a:ea typeface="Meiryo UI" charset="-128"/>
              <a:cs typeface="Meiryo UI" charset="-128"/>
            </a:endParaRPr>
          </a:p>
        </p:txBody>
      </p:sp>
    </p:spTree>
    <p:extLst>
      <p:ext uri="{BB962C8B-B14F-4D97-AF65-F5344CB8AC3E}">
        <p14:creationId xmlns:p14="http://schemas.microsoft.com/office/powerpoint/2010/main" val="2763445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BFEF2572-F65C-DC49-8D9D-9C0E03CDA2D7}"/>
              </a:ext>
            </a:extLst>
          </p:cNvPr>
          <p:cNvSpPr>
            <a:spLocks noGrp="1"/>
          </p:cNvSpPr>
          <p:nvPr>
            <p:ph type="title"/>
          </p:nvPr>
        </p:nvSpPr>
        <p:spPr/>
        <p:txBody>
          <a:bodyPr/>
          <a:lstStyle/>
          <a:p>
            <a:r>
              <a:rPr kumimoji="1" lang="ja-JP" altLang="en-US" dirty="0"/>
              <a:t>コンサルッティング領域</a:t>
            </a:r>
          </a:p>
        </p:txBody>
      </p:sp>
      <p:sp>
        <p:nvSpPr>
          <p:cNvPr id="3" name="スライド番号プレースホルダー 2">
            <a:extLst>
              <a:ext uri="{FF2B5EF4-FFF2-40B4-BE49-F238E27FC236}">
                <a16:creationId xmlns:a16="http://schemas.microsoft.com/office/drawing/2014/main" xmlns="" id="{E05F7271-1CD4-9948-B9FA-9B5464AA84F0}"/>
              </a:ext>
            </a:extLst>
          </p:cNvPr>
          <p:cNvSpPr>
            <a:spLocks noGrp="1"/>
          </p:cNvSpPr>
          <p:nvPr>
            <p:ph type="sldNum" sz="quarter" idx="11"/>
          </p:nvPr>
        </p:nvSpPr>
        <p:spPr/>
        <p:txBody>
          <a:bodyPr/>
          <a:lstStyle/>
          <a:p>
            <a:pPr>
              <a:defRPr/>
            </a:pPr>
            <a:fld id="{5CFEB8B7-B293-4852-8B7F-C149CF85BDEB}" type="slidenum">
              <a:rPr lang="en-US" altLang="ja-JP" smtClean="0"/>
              <a:pPr>
                <a:defRPr/>
              </a:pPr>
              <a:t>15</a:t>
            </a:fld>
            <a:endParaRPr lang="en-US" altLang="ja-JP"/>
          </a:p>
        </p:txBody>
      </p:sp>
      <p:graphicFrame>
        <p:nvGraphicFramePr>
          <p:cNvPr id="5" name="表 4">
            <a:extLst>
              <a:ext uri="{FF2B5EF4-FFF2-40B4-BE49-F238E27FC236}">
                <a16:creationId xmlns:a16="http://schemas.microsoft.com/office/drawing/2014/main" xmlns="" id="{3889BCA0-48F1-E844-ACFE-5BF21326FA82}"/>
              </a:ext>
            </a:extLst>
          </p:cNvPr>
          <p:cNvGraphicFramePr>
            <a:graphicFrameLocks noGrp="1"/>
          </p:cNvGraphicFramePr>
          <p:nvPr>
            <p:extLst>
              <p:ext uri="{D42A27DB-BD31-4B8C-83A1-F6EECF244321}">
                <p14:modId xmlns:p14="http://schemas.microsoft.com/office/powerpoint/2010/main" val="2465189519"/>
              </p:ext>
            </p:extLst>
          </p:nvPr>
        </p:nvGraphicFramePr>
        <p:xfrm>
          <a:off x="258695" y="764703"/>
          <a:ext cx="8634480" cy="5725100"/>
        </p:xfrm>
        <a:graphic>
          <a:graphicData uri="http://schemas.openxmlformats.org/drawingml/2006/table">
            <a:tbl>
              <a:tblPr firstRow="1" bandRow="1">
                <a:tableStyleId>{7DF18680-E054-41AD-8BC1-D1AEF772440D}</a:tableStyleId>
              </a:tblPr>
              <a:tblGrid>
                <a:gridCol w="2369089">
                  <a:extLst>
                    <a:ext uri="{9D8B030D-6E8A-4147-A177-3AD203B41FA5}">
                      <a16:colId xmlns:a16="http://schemas.microsoft.com/office/drawing/2014/main" xmlns="" val="3914906611"/>
                    </a:ext>
                  </a:extLst>
                </a:gridCol>
                <a:gridCol w="6265391">
                  <a:extLst>
                    <a:ext uri="{9D8B030D-6E8A-4147-A177-3AD203B41FA5}">
                      <a16:colId xmlns:a16="http://schemas.microsoft.com/office/drawing/2014/main" xmlns="" val="556953714"/>
                    </a:ext>
                  </a:extLst>
                </a:gridCol>
              </a:tblGrid>
              <a:tr h="513020">
                <a:tc>
                  <a:txBody>
                    <a:bodyPr/>
                    <a:lstStyle/>
                    <a:p>
                      <a:pPr algn="ct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コンサル領域</a:t>
                      </a:r>
                    </a:p>
                  </a:txBody>
                  <a:tcPr anchor="ctr"/>
                </a:tc>
                <a:tc>
                  <a:txBody>
                    <a:bodyPr/>
                    <a:lstStyle/>
                    <a:p>
                      <a:pPr algn="ct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概要</a:t>
                      </a:r>
                    </a:p>
                  </a:txBody>
                  <a:tcPr anchor="ctr"/>
                </a:tc>
                <a:extLst>
                  <a:ext uri="{0D108BD9-81ED-4DB2-BD59-A6C34878D82A}">
                    <a16:rowId xmlns:a16="http://schemas.microsoft.com/office/drawing/2014/main" xmlns="" val="2649322994"/>
                  </a:ext>
                </a:extLst>
              </a:tr>
              <a:tr h="513020">
                <a:tc>
                  <a:txBody>
                    <a:bodyPr/>
                    <a:lstStyle/>
                    <a:p>
                      <a:pPr marL="219075" indent="-219075">
                        <a:buFont typeface="+mj-ea"/>
                        <a:buAutoNum type="circleNumDbPlain"/>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ネットワーク機器の脆弱性診断</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分析・対策</a:t>
                      </a:r>
                    </a:p>
                  </a:txBody>
                  <a:tcPr anchor="ctr"/>
                </a:tc>
                <a:tc>
                  <a:txBody>
                    <a:bodyPr/>
                    <a:lstStyle/>
                    <a:p>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ネットワーク機器（フィアーウォールやルーター、スィッチ等）に関する脆弱性診断を行い、その結果を分析・対策方法などを明確化する</a:t>
                      </a:r>
                    </a:p>
                  </a:txBody>
                  <a:tcPr anchor="ctr"/>
                </a:tc>
                <a:extLst>
                  <a:ext uri="{0D108BD9-81ED-4DB2-BD59-A6C34878D82A}">
                    <a16:rowId xmlns:a16="http://schemas.microsoft.com/office/drawing/2014/main" xmlns="" val="4143832885"/>
                  </a:ext>
                </a:extLst>
              </a:tr>
              <a:tr h="513020">
                <a:tc>
                  <a:txBody>
                    <a:bodyPr/>
                    <a:lstStyle/>
                    <a:p>
                      <a:pPr marL="231775" indent="-219075">
                        <a:buFont typeface="+mj-ea"/>
                        <a:buAutoNum type="circleNumDbPlain" startAt="2"/>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クラウドアクセスの脆弱性診断</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分析・対策</a:t>
                      </a:r>
                    </a:p>
                  </a:txBody>
                  <a:tcPr anchor="ctr"/>
                </a:tc>
                <a:tc>
                  <a:txBody>
                    <a:bodyPr/>
                    <a:lstStyle/>
                    <a:p>
                      <a:r>
                        <a:rPr kumimoji="1" lang="en-US" altLang="ja-JP" sz="1400" dirty="0" err="1" smtClean="0">
                          <a:latin typeface="Meiryo UI" panose="020B0604030504040204" pitchFamily="34" charset="-128"/>
                          <a:ea typeface="Meiryo UI" panose="020B0604030504040204" pitchFamily="34" charset="-128"/>
                          <a:cs typeface="Meiryo UI" panose="020B0604030504040204" pitchFamily="34" charset="-128"/>
                        </a:rPr>
                        <a:t>ShadowIT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など、セキュリティポリシーに反して利用されているサービスの特定や封じ込めや、許可れているクラウドサービス（</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Office365</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や</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Salesforce</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）のアクセス管理などを行う必要性について分析を行い、必要に応じて</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CASB</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サービスを導入する　</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現在、インタ総研にて提携を検討中</a:t>
                      </a:r>
                    </a:p>
                  </a:txBody>
                  <a:tcPr anchor="ctr"/>
                </a:tc>
                <a:extLst>
                  <a:ext uri="{0D108BD9-81ED-4DB2-BD59-A6C34878D82A}">
                    <a16:rowId xmlns:a16="http://schemas.microsoft.com/office/drawing/2014/main" xmlns="" val="1071500793"/>
                  </a:ext>
                </a:extLst>
              </a:tr>
              <a:tr h="513020">
                <a:tc>
                  <a:txBody>
                    <a:bodyPr/>
                    <a:lstStyle/>
                    <a:p>
                      <a:pPr marL="231775" indent="-231775">
                        <a:buFont typeface="+mj-ea"/>
                        <a:buAutoNum type="circleNumDbPlain" startAt="3"/>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サーバーの脆弱性診断</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分析・対策</a:t>
                      </a:r>
                    </a:p>
                  </a:txBody>
                  <a:tcPr anchor="ctr"/>
                </a:tc>
                <a:tc>
                  <a:txBody>
                    <a:bodyPr/>
                    <a:lstStyle/>
                    <a:p>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Web</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サーバーだけでなく、アプリケーション</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データベースサーバーなどを含めたサーバー群の脆弱性診断とその結果分析</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対策方法の明確化を行う</a:t>
                      </a:r>
                    </a:p>
                  </a:txBody>
                  <a:tcPr anchor="ctr"/>
                </a:tc>
                <a:extLst>
                  <a:ext uri="{0D108BD9-81ED-4DB2-BD59-A6C34878D82A}">
                    <a16:rowId xmlns:a16="http://schemas.microsoft.com/office/drawing/2014/main" xmlns="" val="758866454"/>
                  </a:ext>
                </a:extLst>
              </a:tr>
              <a:tr h="513020">
                <a:tc>
                  <a:txBody>
                    <a:bodyPr/>
                    <a:lstStyle/>
                    <a:p>
                      <a:pPr marL="231775" indent="-206375">
                        <a:buFont typeface="+mj-ea"/>
                        <a:buAutoNum type="circleNumDbPlain" startAt="4"/>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エンドポイント（</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PC</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等）の脆弱性診断</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分析・対策</a:t>
                      </a:r>
                    </a:p>
                  </a:txBody>
                  <a:tcPr anchor="ctr"/>
                </a:tc>
                <a:tc>
                  <a:txBody>
                    <a:bodyPr/>
                    <a:lstStyle/>
                    <a:p>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エンドポイント（</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PC</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やタブレットなど、ネットワークの末端に接続される機器）の脆弱性診断とその結果分析</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対策方法明確化を行う（一般的にアンチウィルスソフトベンダーが提供するサービスを利用することが多い）　</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現在、インタ総研にて提携によるサービス提供を検討中</a:t>
                      </a:r>
                    </a:p>
                  </a:txBody>
                  <a:tcPr anchor="ctr"/>
                </a:tc>
                <a:extLst>
                  <a:ext uri="{0D108BD9-81ED-4DB2-BD59-A6C34878D82A}">
                    <a16:rowId xmlns:a16="http://schemas.microsoft.com/office/drawing/2014/main" xmlns="" val="1803609184"/>
                  </a:ext>
                </a:extLst>
              </a:tr>
              <a:tr h="513020">
                <a:tc>
                  <a:txBody>
                    <a:bodyPr/>
                    <a:lstStyle/>
                    <a:p>
                      <a:pPr marL="231775" indent="-206375">
                        <a:buFont typeface="+mj-ea"/>
                        <a:buAutoNum type="circleNumDbPlain" startAt="5"/>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ダークネットモニタリング</a:t>
                      </a:r>
                    </a:p>
                  </a:txBody>
                  <a:tcPr anchor="ctr"/>
                </a:tc>
                <a:tc>
                  <a:txBody>
                    <a:bodyPr/>
                    <a:lstStyle/>
                    <a:p>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ダークネットでやり取りされている情報、掲示板の記載などを解析し、顧客企業（やその役職員）がターゲットになっていないかを、ブラックハッカーを特定しつつ攻撃方法なども分析するサービス　</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現在、インタ総研にて提携によるサービスを検討中</a:t>
                      </a:r>
                    </a:p>
                  </a:txBody>
                  <a:tcPr anchor="ctr"/>
                </a:tc>
                <a:extLst>
                  <a:ext uri="{0D108BD9-81ED-4DB2-BD59-A6C34878D82A}">
                    <a16:rowId xmlns:a16="http://schemas.microsoft.com/office/drawing/2014/main" xmlns="" val="1590676323"/>
                  </a:ext>
                </a:extLst>
              </a:tr>
              <a:tr h="513020">
                <a:tc>
                  <a:txBody>
                    <a:bodyPr/>
                    <a:lstStyle/>
                    <a:p>
                      <a:pPr marL="231775" indent="-219075">
                        <a:buFont typeface="+mj-ea"/>
                        <a:buAutoNum type="circleNumDbPlain" startAt="6"/>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現状分析サービスの紹介・実施</a:t>
                      </a:r>
                    </a:p>
                  </a:txBody>
                  <a:tcPr anchor="ctr"/>
                </a:tc>
                <a:tc>
                  <a:txBody>
                    <a:bodyPr/>
                    <a:lstStyle/>
                    <a:p>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上記①</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⑤のようなサービスをパッケージ化し、対象企業の状況に応じて提案する</a:t>
                      </a:r>
                    </a:p>
                  </a:txBody>
                  <a:tcPr anchor="ctr"/>
                </a:tc>
                <a:extLst>
                  <a:ext uri="{0D108BD9-81ED-4DB2-BD59-A6C34878D82A}">
                    <a16:rowId xmlns:a16="http://schemas.microsoft.com/office/drawing/2014/main" xmlns="" val="1967005232"/>
                  </a:ext>
                </a:extLst>
              </a:tr>
              <a:tr h="513020">
                <a:tc>
                  <a:txBody>
                    <a:bodyPr/>
                    <a:lstStyle/>
                    <a:p>
                      <a:pPr marL="231775" indent="-219075">
                        <a:buFont typeface="+mj-ea"/>
                        <a:buAutoNum type="circleNumDbPlain" startAt="7"/>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対策・監視サービスの紹介</a:t>
                      </a:r>
                    </a:p>
                  </a:txBody>
                  <a:tcPr anchor="ctr"/>
                </a:tc>
                <a:tc>
                  <a:txBody>
                    <a:bodyPr/>
                    <a:lstStyle/>
                    <a:p>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対策・監視サービスは原則的には提携先のサービスをご購入いただくことになると考える。また、その部分のセールスについてインタ総研は関与しない想定</a:t>
                      </a:r>
                    </a:p>
                  </a:txBody>
                  <a:tcPr anchor="ctr"/>
                </a:tc>
                <a:extLst>
                  <a:ext uri="{0D108BD9-81ED-4DB2-BD59-A6C34878D82A}">
                    <a16:rowId xmlns:a16="http://schemas.microsoft.com/office/drawing/2014/main" xmlns="" val="2609362746"/>
                  </a:ext>
                </a:extLst>
              </a:tr>
              <a:tr h="513020">
                <a:tc>
                  <a:txBody>
                    <a:bodyPr/>
                    <a:lstStyle/>
                    <a:p>
                      <a:pPr marL="271463" indent="-258763">
                        <a:buFont typeface="+mj-ea"/>
                        <a:buAutoNum type="circleNumDbPlain" startAt="8"/>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規定等の策定・改編支援</a:t>
                      </a:r>
                    </a:p>
                  </a:txBody>
                  <a:tcPr anchor="ctr"/>
                </a:tc>
                <a:tc>
                  <a:txBody>
                    <a:bodyPr/>
                    <a:lstStyle/>
                    <a:p>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インタ総研メニュー「サイバーセキュリティ</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Master</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」で提供される（情報セキュリティ診断サービスや、対応体制整備、</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CSIRT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基礎研修など）のサービス</a:t>
                      </a:r>
                    </a:p>
                  </a:txBody>
                  <a:tcPr anchor="ctr"/>
                </a:tc>
                <a:extLst>
                  <a:ext uri="{0D108BD9-81ED-4DB2-BD59-A6C34878D82A}">
                    <a16:rowId xmlns:a16="http://schemas.microsoft.com/office/drawing/2014/main" xmlns="" val="221525812"/>
                  </a:ext>
                </a:extLst>
              </a:tr>
            </a:tbl>
          </a:graphicData>
        </a:graphic>
      </p:graphicFrame>
    </p:spTree>
    <p:extLst>
      <p:ext uri="{BB962C8B-B14F-4D97-AF65-F5344CB8AC3E}">
        <p14:creationId xmlns:p14="http://schemas.microsoft.com/office/powerpoint/2010/main" val="168191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2"/>
          <p:cNvSpPr>
            <a:spLocks noGrp="1"/>
          </p:cNvSpPr>
          <p:nvPr>
            <p:ph type="ctrTitle"/>
          </p:nvPr>
        </p:nvSpPr>
        <p:spPr>
          <a:solidFill>
            <a:srgbClr val="006C60"/>
          </a:solidFill>
        </p:spPr>
        <p:txBody>
          <a:bodyPr/>
          <a:lstStyle/>
          <a:p>
            <a:pPr eaLnBrk="1" hangingPunct="1"/>
            <a:r>
              <a:rPr lang="ja-JP" altLang="en-US" b="1" dirty="0">
                <a:solidFill>
                  <a:schemeClr val="bg1"/>
                </a:solidFill>
                <a:latin typeface="Meiryo UI" charset="-128"/>
                <a:ea typeface="Meiryo UI" charset="-128"/>
                <a:cs typeface="Meiryo UI" charset="-128"/>
              </a:rPr>
              <a:t>次回の予定</a:t>
            </a:r>
            <a:endParaRPr b="1" dirty="0">
              <a:solidFill>
                <a:schemeClr val="bg1"/>
              </a:solidFill>
              <a:latin typeface="Meiryo UI" charset="-128"/>
              <a:ea typeface="Meiryo UI" charset="-128"/>
              <a:cs typeface="Meiryo UI" charset="-128"/>
            </a:endParaRPr>
          </a:p>
        </p:txBody>
      </p:sp>
    </p:spTree>
    <p:extLst>
      <p:ext uri="{BB962C8B-B14F-4D97-AF65-F5344CB8AC3E}">
        <p14:creationId xmlns:p14="http://schemas.microsoft.com/office/powerpoint/2010/main" val="3638446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サイバーセキュリティ研究会・今後のスケジュール（案）</a:t>
            </a:r>
            <a:endParaRPr kumimoji="1" lang="ja-JP" altLang="en-US" dirty="0"/>
          </a:p>
        </p:txBody>
      </p:sp>
      <p:sp>
        <p:nvSpPr>
          <p:cNvPr id="3" name="スライド番号プレースホルダー 2"/>
          <p:cNvSpPr>
            <a:spLocks noGrp="1"/>
          </p:cNvSpPr>
          <p:nvPr>
            <p:ph type="sldNum" sz="quarter" idx="11"/>
          </p:nvPr>
        </p:nvSpPr>
        <p:spPr/>
        <p:txBody>
          <a:bodyPr/>
          <a:lstStyle/>
          <a:p>
            <a:pPr>
              <a:defRPr/>
            </a:pPr>
            <a:fld id="{5CFEB8B7-B293-4852-8B7F-C149CF85BDEB}" type="slidenum">
              <a:rPr lang="en-US" altLang="ja-JP" smtClean="0"/>
              <a:pPr>
                <a:defRPr/>
              </a:pPr>
              <a:t>17</a:t>
            </a:fld>
            <a:endParaRPr lang="en-US" altLang="ja-JP"/>
          </a:p>
        </p:txBody>
      </p:sp>
      <p:sp>
        <p:nvSpPr>
          <p:cNvPr id="55" name="正方形/長方形 54"/>
          <p:cNvSpPr/>
          <p:nvPr/>
        </p:nvSpPr>
        <p:spPr>
          <a:xfrm>
            <a:off x="250825" y="1340768"/>
            <a:ext cx="8640000" cy="4967957"/>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56" name="正方形/長方形 55"/>
          <p:cNvSpPr/>
          <p:nvPr/>
        </p:nvSpPr>
        <p:spPr>
          <a:xfrm>
            <a:off x="250825" y="620688"/>
            <a:ext cx="8642350" cy="72672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charset="0"/>
              <a:buChar char="•"/>
            </a:pPr>
            <a:r>
              <a:rPr kumimoji="1" lang="ja-JP" altLang="en-US" sz="1200" dirty="0">
                <a:solidFill>
                  <a:schemeClr val="tx1"/>
                </a:solidFill>
                <a:latin typeface="Meiryo UI" charset="-128"/>
                <a:ea typeface="Meiryo UI" charset="-128"/>
                <a:cs typeface="Meiryo UI" charset="-128"/>
              </a:rPr>
              <a:t>サイバーセキュリティ研究会立上げに向けて、以下のとおりスケジュール（案）を作成。</a:t>
            </a:r>
            <a:endParaRPr kumimoji="1" lang="en-US" altLang="ja-JP" sz="1200" dirty="0">
              <a:solidFill>
                <a:schemeClr val="tx1"/>
              </a:solidFill>
              <a:latin typeface="Meiryo UI" charset="-128"/>
              <a:ea typeface="Meiryo UI" charset="-128"/>
              <a:cs typeface="Meiryo UI" charset="-128"/>
            </a:endParaRPr>
          </a:p>
          <a:p>
            <a:pPr marL="171450" indent="-171450">
              <a:buFont typeface="Arial" charset="0"/>
              <a:buChar char="•"/>
            </a:pPr>
            <a:r>
              <a:rPr lang="ja-JP" altLang="en-US" sz="1200" dirty="0">
                <a:solidFill>
                  <a:schemeClr val="tx1"/>
                </a:solidFill>
                <a:latin typeface="Meiryo UI" charset="-128"/>
                <a:ea typeface="Meiryo UI" charset="-128"/>
                <a:cs typeface="Meiryo UI" charset="-128"/>
              </a:rPr>
              <a:t>抜け漏れあるいは、不要な作業がないかを確認し、スケジュールとタスクを詳細化し進めるためのベースとする。</a:t>
            </a:r>
            <a:endParaRPr lang="en-US" altLang="ja-JP" sz="1200" dirty="0">
              <a:solidFill>
                <a:schemeClr val="tx1"/>
              </a:solidFill>
              <a:latin typeface="Meiryo UI" charset="-128"/>
              <a:ea typeface="Meiryo UI" charset="-128"/>
              <a:cs typeface="Meiryo UI" charset="-128"/>
            </a:endParaRPr>
          </a:p>
          <a:p>
            <a:pPr marL="171450" indent="-171450">
              <a:buFont typeface="Arial" charset="0"/>
              <a:buChar char="•"/>
            </a:pPr>
            <a:r>
              <a:rPr kumimoji="1" lang="ja-JP" altLang="en-US" sz="1200" dirty="0">
                <a:solidFill>
                  <a:schemeClr val="tx1"/>
                </a:solidFill>
                <a:latin typeface="Meiryo UI" charset="-128"/>
                <a:ea typeface="Meiryo UI" charset="-128"/>
                <a:cs typeface="Meiryo UI" charset="-128"/>
              </a:rPr>
              <a:t>第一回研究会は、参加者の日程調整後にはなるが</a:t>
            </a:r>
            <a:r>
              <a:rPr kumimoji="1" lang="en-US" altLang="ja-JP" sz="1200" dirty="0">
                <a:solidFill>
                  <a:schemeClr val="tx1"/>
                </a:solidFill>
                <a:latin typeface="Meiryo UI" charset="-128"/>
                <a:ea typeface="Meiryo UI" charset="-128"/>
                <a:cs typeface="Meiryo UI" charset="-128"/>
              </a:rPr>
              <a:t>4</a:t>
            </a:r>
            <a:r>
              <a:rPr kumimoji="1" lang="ja-JP" altLang="en-US" sz="1200" dirty="0">
                <a:solidFill>
                  <a:schemeClr val="tx1"/>
                </a:solidFill>
                <a:latin typeface="Meiryo UI" charset="-128"/>
                <a:ea typeface="Meiryo UI" charset="-128"/>
                <a:cs typeface="Meiryo UI" charset="-128"/>
              </a:rPr>
              <a:t>月中旬（</a:t>
            </a:r>
            <a:r>
              <a:rPr kumimoji="1" lang="en-US" altLang="ja-JP" sz="1200" dirty="0">
                <a:solidFill>
                  <a:schemeClr val="tx1"/>
                </a:solidFill>
                <a:latin typeface="Meiryo UI" charset="-128"/>
                <a:ea typeface="Meiryo UI" charset="-128"/>
                <a:cs typeface="Meiryo UI" charset="-128"/>
              </a:rPr>
              <a:t>3</a:t>
            </a:r>
            <a:r>
              <a:rPr kumimoji="1" lang="ja-JP" altLang="en-US" sz="1200" dirty="0">
                <a:solidFill>
                  <a:schemeClr val="tx1"/>
                </a:solidFill>
                <a:latin typeface="Meiryo UI" charset="-128"/>
                <a:ea typeface="Meiryo UI" charset="-128"/>
                <a:cs typeface="Meiryo UI" charset="-128"/>
              </a:rPr>
              <a:t>周目）を予定する</a:t>
            </a:r>
            <a:endParaRPr kumimoji="1" lang="en-US" altLang="ja-JP" sz="1200" dirty="0">
              <a:solidFill>
                <a:schemeClr val="tx1"/>
              </a:solidFill>
              <a:latin typeface="Meiryo UI" charset="-128"/>
              <a:ea typeface="Meiryo UI" charset="-128"/>
              <a:cs typeface="Meiryo UI" charset="-128"/>
            </a:endParaRPr>
          </a:p>
        </p:txBody>
      </p:sp>
      <p:graphicFrame>
        <p:nvGraphicFramePr>
          <p:cNvPr id="57" name="Group 8"/>
          <p:cNvGraphicFramePr>
            <a:graphicFrameLocks noGrp="1"/>
          </p:cNvGraphicFramePr>
          <p:nvPr>
            <p:extLst>
              <p:ext uri="{D42A27DB-BD31-4B8C-83A1-F6EECF244321}">
                <p14:modId xmlns:p14="http://schemas.microsoft.com/office/powerpoint/2010/main" val="1714233443"/>
              </p:ext>
            </p:extLst>
          </p:nvPr>
        </p:nvGraphicFramePr>
        <p:xfrm>
          <a:off x="250825" y="1377322"/>
          <a:ext cx="8642355" cy="4869148"/>
        </p:xfrm>
        <a:graphic>
          <a:graphicData uri="http://schemas.openxmlformats.org/drawingml/2006/table">
            <a:tbl>
              <a:tblPr/>
              <a:tblGrid>
                <a:gridCol w="2265426">
                  <a:extLst>
                    <a:ext uri="{9D8B030D-6E8A-4147-A177-3AD203B41FA5}">
                      <a16:colId xmlns:a16="http://schemas.microsoft.com/office/drawing/2014/main" xmlns="" val="20000"/>
                    </a:ext>
                  </a:extLst>
                </a:gridCol>
                <a:gridCol w="490533">
                  <a:extLst>
                    <a:ext uri="{9D8B030D-6E8A-4147-A177-3AD203B41FA5}">
                      <a16:colId xmlns:a16="http://schemas.microsoft.com/office/drawing/2014/main" xmlns="" val="20001"/>
                    </a:ext>
                  </a:extLst>
                </a:gridCol>
                <a:gridCol w="490533">
                  <a:extLst>
                    <a:ext uri="{9D8B030D-6E8A-4147-A177-3AD203B41FA5}">
                      <a16:colId xmlns:a16="http://schemas.microsoft.com/office/drawing/2014/main" xmlns="" val="20002"/>
                    </a:ext>
                  </a:extLst>
                </a:gridCol>
                <a:gridCol w="490533">
                  <a:extLst>
                    <a:ext uri="{9D8B030D-6E8A-4147-A177-3AD203B41FA5}">
                      <a16:colId xmlns:a16="http://schemas.microsoft.com/office/drawing/2014/main" xmlns="" val="20003"/>
                    </a:ext>
                  </a:extLst>
                </a:gridCol>
                <a:gridCol w="490533">
                  <a:extLst>
                    <a:ext uri="{9D8B030D-6E8A-4147-A177-3AD203B41FA5}">
                      <a16:colId xmlns:a16="http://schemas.microsoft.com/office/drawing/2014/main" xmlns="" val="20004"/>
                    </a:ext>
                  </a:extLst>
                </a:gridCol>
                <a:gridCol w="490533">
                  <a:extLst>
                    <a:ext uri="{9D8B030D-6E8A-4147-A177-3AD203B41FA5}">
                      <a16:colId xmlns:a16="http://schemas.microsoft.com/office/drawing/2014/main" xmlns="" val="20005"/>
                    </a:ext>
                  </a:extLst>
                </a:gridCol>
                <a:gridCol w="490533">
                  <a:extLst>
                    <a:ext uri="{9D8B030D-6E8A-4147-A177-3AD203B41FA5}">
                      <a16:colId xmlns:a16="http://schemas.microsoft.com/office/drawing/2014/main" xmlns="" val="20006"/>
                    </a:ext>
                  </a:extLst>
                </a:gridCol>
                <a:gridCol w="490533">
                  <a:extLst>
                    <a:ext uri="{9D8B030D-6E8A-4147-A177-3AD203B41FA5}">
                      <a16:colId xmlns:a16="http://schemas.microsoft.com/office/drawing/2014/main" xmlns="" val="20007"/>
                    </a:ext>
                  </a:extLst>
                </a:gridCol>
                <a:gridCol w="490533">
                  <a:extLst>
                    <a:ext uri="{9D8B030D-6E8A-4147-A177-3AD203B41FA5}">
                      <a16:colId xmlns:a16="http://schemas.microsoft.com/office/drawing/2014/main" xmlns="" val="20008"/>
                    </a:ext>
                  </a:extLst>
                </a:gridCol>
                <a:gridCol w="490533">
                  <a:extLst>
                    <a:ext uri="{9D8B030D-6E8A-4147-A177-3AD203B41FA5}">
                      <a16:colId xmlns:a16="http://schemas.microsoft.com/office/drawing/2014/main" xmlns="" val="20009"/>
                    </a:ext>
                  </a:extLst>
                </a:gridCol>
                <a:gridCol w="490533">
                  <a:extLst>
                    <a:ext uri="{9D8B030D-6E8A-4147-A177-3AD203B41FA5}">
                      <a16:colId xmlns:a16="http://schemas.microsoft.com/office/drawing/2014/main" xmlns="" val="20010"/>
                    </a:ext>
                  </a:extLst>
                </a:gridCol>
                <a:gridCol w="490533">
                  <a:extLst>
                    <a:ext uri="{9D8B030D-6E8A-4147-A177-3AD203B41FA5}">
                      <a16:colId xmlns:a16="http://schemas.microsoft.com/office/drawing/2014/main" xmlns="" val="20011"/>
                    </a:ext>
                  </a:extLst>
                </a:gridCol>
                <a:gridCol w="490533">
                  <a:extLst>
                    <a:ext uri="{9D8B030D-6E8A-4147-A177-3AD203B41FA5}">
                      <a16:colId xmlns:a16="http://schemas.microsoft.com/office/drawing/2014/main" xmlns="" val="20012"/>
                    </a:ext>
                  </a:extLst>
                </a:gridCol>
                <a:gridCol w="490533">
                  <a:extLst>
                    <a:ext uri="{9D8B030D-6E8A-4147-A177-3AD203B41FA5}">
                      <a16:colId xmlns:a16="http://schemas.microsoft.com/office/drawing/2014/main" xmlns="" val="20013"/>
                    </a:ext>
                  </a:extLst>
                </a:gridCol>
              </a:tblGrid>
              <a:tr h="203848">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gridSpan="2">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0" fontAlgn="base" latinLnBrk="0" hangingPunct="0">
                        <a:lnSpc>
                          <a:spcPct val="100000"/>
                        </a:lnSpc>
                        <a:spcBef>
                          <a:spcPct val="0"/>
                        </a:spcBef>
                        <a:spcAft>
                          <a:spcPct val="0"/>
                        </a:spcAft>
                        <a:buClrTx/>
                        <a:buSzPct val="100000"/>
                        <a:buFont typeface="Wingdings" charset="2"/>
                        <a:buNone/>
                        <a:tabLst/>
                      </a:pPr>
                      <a:r>
                        <a:rPr kumimoji="0" lang="en-US" altLang="ja-JP" sz="900" b="0" i="0" u="none" strike="noStrike" cap="none" normalizeH="0" baseline="0" dirty="0">
                          <a:ln>
                            <a:noFill/>
                          </a:ln>
                          <a:solidFill>
                            <a:schemeClr val="bg1"/>
                          </a:solidFill>
                          <a:effectLst/>
                          <a:latin typeface="Meiryo UI" charset="-128"/>
                          <a:ea typeface="Meiryo UI" charset="-128"/>
                          <a:cs typeface="Meiryo UI" charset="-128"/>
                        </a:rPr>
                        <a:t>1</a:t>
                      </a:r>
                      <a:r>
                        <a:rPr kumimoji="0" lang="ja-JP" altLang="en-US" sz="900" b="0" i="0" u="none" strike="noStrike" cap="none" normalizeH="0" baseline="0" dirty="0">
                          <a:ln>
                            <a:noFill/>
                          </a:ln>
                          <a:solidFill>
                            <a:schemeClr val="bg1"/>
                          </a:solidFill>
                          <a:effectLst/>
                          <a:latin typeface="Meiryo UI" charset="-128"/>
                          <a:ea typeface="Meiryo UI" charset="-128"/>
                          <a:cs typeface="Meiryo UI" charset="-128"/>
                        </a:rPr>
                        <a:t>月</a:t>
                      </a:r>
                      <a:endParaRPr kumimoji="0" lang="en-US" altLang="ja-JP" sz="900" b="0" i="0" u="none" strike="noStrike" cap="none" normalizeH="0" baseline="0" dirty="0">
                        <a:ln>
                          <a:noFill/>
                        </a:ln>
                        <a:solidFill>
                          <a:schemeClr val="bg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kumimoji="1" lang="ja-JP" altLang="en-US"/>
                    </a:p>
                  </a:txBody>
                  <a:tcPr/>
                </a:tc>
                <a:tc gridSpan="4">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900" b="0" i="0" u="none" strike="noStrike" cap="none" normalizeH="0" baseline="0" dirty="0">
                          <a:ln>
                            <a:noFill/>
                          </a:ln>
                          <a:solidFill>
                            <a:schemeClr val="bg1"/>
                          </a:solidFill>
                          <a:effectLst/>
                          <a:latin typeface="Meiryo UI" charset="-128"/>
                          <a:ea typeface="Meiryo UI" charset="-128"/>
                          <a:cs typeface="Meiryo UI" charset="-128"/>
                        </a:rPr>
                        <a:t>2</a:t>
                      </a:r>
                      <a:r>
                        <a:rPr kumimoji="0" lang="ja-JP" altLang="en-US" sz="900" b="0" i="0" u="none" strike="noStrike" cap="none" normalizeH="0" baseline="0" dirty="0">
                          <a:ln>
                            <a:noFill/>
                          </a:ln>
                          <a:solidFill>
                            <a:schemeClr val="bg1"/>
                          </a:solidFill>
                          <a:effectLst/>
                          <a:latin typeface="Meiryo UI" charset="-128"/>
                          <a:ea typeface="Meiryo UI" charset="-128"/>
                          <a:cs typeface="Meiryo UI" charset="-128"/>
                        </a:rPr>
                        <a:t>月</a:t>
                      </a:r>
                      <a:endParaRPr kumimoji="0" lang="en-US" altLang="ja-JP" sz="900" b="0" i="0" u="none" strike="noStrike" cap="none" normalizeH="0" baseline="0" dirty="0">
                        <a:ln>
                          <a:noFill/>
                        </a:ln>
                        <a:solidFill>
                          <a:schemeClr val="bg1"/>
                        </a:solidFill>
                        <a:effectLst/>
                        <a:latin typeface="Meiryo UI" charset="-128"/>
                        <a:ea typeface="Meiryo UI" charset="-128"/>
                        <a:cs typeface="Meiryo UI" charset="-128"/>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5">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900" b="0" i="0" u="none" strike="noStrike" cap="none" normalizeH="0" baseline="0" dirty="0">
                          <a:ln>
                            <a:noFill/>
                          </a:ln>
                          <a:solidFill>
                            <a:schemeClr val="bg1"/>
                          </a:solidFill>
                          <a:effectLst/>
                          <a:latin typeface="Meiryo UI" charset="-128"/>
                          <a:ea typeface="Meiryo UI" charset="-128"/>
                          <a:cs typeface="Meiryo UI" charset="-128"/>
                        </a:rPr>
                        <a:t>3</a:t>
                      </a:r>
                      <a:r>
                        <a:rPr kumimoji="0" lang="ja-JP" altLang="en-US" sz="900" b="0" i="0" u="none" strike="noStrike" cap="none" normalizeH="0" baseline="0" dirty="0">
                          <a:ln>
                            <a:noFill/>
                          </a:ln>
                          <a:solidFill>
                            <a:schemeClr val="bg1"/>
                          </a:solidFill>
                          <a:effectLst/>
                          <a:latin typeface="Meiryo UI" charset="-128"/>
                          <a:ea typeface="Meiryo UI" charset="-128"/>
                          <a:cs typeface="Meiryo UI" charset="-128"/>
                        </a:rPr>
                        <a:t>月</a:t>
                      </a:r>
                      <a:endParaRPr kumimoji="0" lang="en-US" altLang="ja-JP" sz="900" b="0" i="0" u="none" strike="noStrike" cap="none" normalizeH="0" baseline="0" dirty="0">
                        <a:ln>
                          <a:noFill/>
                        </a:ln>
                        <a:solidFill>
                          <a:schemeClr val="bg1"/>
                        </a:solidFill>
                        <a:effectLst/>
                        <a:latin typeface="Meiryo UI" charset="-128"/>
                        <a:ea typeface="Meiryo UI" charset="-128"/>
                        <a:cs typeface="Meiryo UI" charset="-128"/>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2">
                  <a:txBody>
                    <a:bodyPr/>
                    <a:lstStyle/>
                    <a:p>
                      <a:pPr algn="ctr"/>
                      <a:r>
                        <a:rPr kumimoji="1" lang="en-US" altLang="ja-JP" sz="900" dirty="0">
                          <a:solidFill>
                            <a:schemeClr val="bg1"/>
                          </a:solidFill>
                          <a:latin typeface="Meiryo UI" charset="-128"/>
                          <a:ea typeface="Meiryo UI" charset="-128"/>
                          <a:cs typeface="Meiryo UI" charset="-128"/>
                        </a:rPr>
                        <a:t>4</a:t>
                      </a:r>
                      <a:r>
                        <a:rPr kumimoji="1" lang="ja-JP" altLang="en-US" sz="900" dirty="0">
                          <a:solidFill>
                            <a:schemeClr val="bg1"/>
                          </a:solidFill>
                          <a:latin typeface="Meiryo UI" charset="-128"/>
                          <a:ea typeface="Meiryo UI" charset="-128"/>
                          <a:cs typeface="Meiryo UI" charset="-128"/>
                        </a:rPr>
                        <a:t>月</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kumimoji="1" lang="ja-JP" altLang="en-US"/>
                    </a:p>
                  </a:txBody>
                  <a:tcPr/>
                </a:tc>
                <a:extLst>
                  <a:ext uri="{0D108BD9-81ED-4DB2-BD59-A6C34878D82A}">
                    <a16:rowId xmlns:a16="http://schemas.microsoft.com/office/drawing/2014/main" xmlns="" val="10000"/>
                  </a:ext>
                </a:extLst>
              </a:tr>
              <a:tr h="203848">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a:noFill/>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4</a:t>
                      </a: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5</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1</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2</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3</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4</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1</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a:ln>
                            <a:noFill/>
                          </a:ln>
                          <a:solidFill>
                            <a:schemeClr val="bg1"/>
                          </a:solidFill>
                          <a:effectLst/>
                          <a:latin typeface="Meiryo UI" charset="-128"/>
                          <a:ea typeface="Meiryo UI" charset="-128"/>
                          <a:cs typeface="Meiryo UI" charset="-128"/>
                        </a:rPr>
                        <a:t>2</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3</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4</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5</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1</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2</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extLst>
                  <a:ext uri="{0D108BD9-81ED-4DB2-BD59-A6C34878D82A}">
                    <a16:rowId xmlns:a16="http://schemas.microsoft.com/office/drawing/2014/main" xmlns="" val="10001"/>
                  </a:ext>
                </a:extLst>
              </a:tr>
              <a:tr h="305773">
                <a:tc>
                  <a:txBody>
                    <a:bodyPr/>
                    <a:lstStyle>
                      <a:lvl1pPr marL="88900"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88900" marR="0" lvl="0" indent="0" algn="l"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ja-JP" altLang="en-US" sz="900" b="1" i="0" u="none" strike="noStrike" cap="none" normalizeH="0" baseline="0" dirty="0">
                          <a:ln>
                            <a:noFill/>
                          </a:ln>
                          <a:solidFill>
                            <a:schemeClr val="tx1"/>
                          </a:solidFill>
                          <a:effectLst/>
                          <a:latin typeface="Meiryo UI" charset="-128"/>
                          <a:ea typeface="Meiryo UI" charset="-128"/>
                          <a:cs typeface="Meiryo UI" charset="-128"/>
                        </a:rPr>
                        <a:t>研究会準備</a:t>
                      </a:r>
                      <a:endParaRPr kumimoji="0" lang="en-US" altLang="ja-JP" sz="900" b="1"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05773">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外有識者調整</a:t>
                      </a:r>
                      <a:r>
                        <a:rPr kumimoji="0" lang="en-US" altLang="ja-JP" sz="900" b="0" i="0" u="none" strike="noStrike" cap="none" normalizeH="0" baseline="0" dirty="0">
                          <a:ln>
                            <a:noFill/>
                          </a:ln>
                          <a:solidFill>
                            <a:schemeClr val="tx1"/>
                          </a:solidFill>
                          <a:effectLst/>
                          <a:latin typeface="Meiryo UI" charset="-128"/>
                          <a:ea typeface="Meiryo UI" charset="-128"/>
                          <a:cs typeface="Meiryo UI" charset="-128"/>
                        </a:rPr>
                        <a:t>〜</a:t>
                      </a: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選定</a:t>
                      </a:r>
                      <a:endParaRPr kumimoji="0"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05773">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研究会日程調整</a:t>
                      </a:r>
                      <a:endParaRPr kumimoji="0"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272217">
                <a:tc>
                  <a:txBody>
                    <a:bodyPr/>
                    <a:lstStyle>
                      <a:lvl1pPr marL="88900"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88900" marR="0" lvl="0" indent="0" algn="l"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ja-JP" altLang="en-US" sz="900" b="1" i="0" u="none" strike="noStrike" cap="none" normalizeH="0" baseline="0" dirty="0">
                          <a:ln>
                            <a:noFill/>
                          </a:ln>
                          <a:solidFill>
                            <a:schemeClr val="tx1"/>
                          </a:solidFill>
                          <a:effectLst/>
                          <a:latin typeface="Meiryo UI" charset="-128"/>
                          <a:ea typeface="Meiryo UI" charset="-128"/>
                          <a:cs typeface="Meiryo UI" charset="-128"/>
                        </a:rPr>
                        <a:t>外部評価</a:t>
                      </a:r>
                      <a:endParaRPr kumimoji="0" lang="en-US" altLang="ja-JP" sz="900" b="1"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9"/>
                  </a:ext>
                </a:extLst>
              </a:tr>
              <a:tr h="272217">
                <a:tc>
                  <a:txBody>
                    <a:bodyPr/>
                    <a:lstStyle/>
                    <a:p>
                      <a:pPr marL="342900" marR="0" lvl="1" indent="-171450"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サービス提供開始</a:t>
                      </a:r>
                      <a:endParaRPr kumimoji="0"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0"/>
                  </a:ext>
                </a:extLst>
              </a:tr>
              <a:tr h="284769">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1" lang="ja-JP" altLang="en-US" sz="900" b="0" i="0" u="none" strike="noStrike" cap="none" normalizeH="0" baseline="0" dirty="0">
                          <a:ln>
                            <a:noFill/>
                          </a:ln>
                          <a:solidFill>
                            <a:schemeClr val="tx1"/>
                          </a:solidFill>
                          <a:effectLst/>
                          <a:latin typeface="Meiryo UI" charset="-128"/>
                          <a:ea typeface="Meiryo UI" charset="-128"/>
                          <a:cs typeface="Meiryo UI" charset="-128"/>
                        </a:rPr>
                        <a:t>コンプラ部確認</a:t>
                      </a:r>
                      <a:endParaRPr kumimoji="1"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xmlns="" val="10011"/>
                  </a:ext>
                </a:extLst>
              </a:tr>
              <a:tr h="271493">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1" lang="ja-JP" altLang="en-US" sz="900" b="0" i="0" u="none" strike="noStrike" cap="none" normalizeH="0" baseline="0" dirty="0">
                          <a:ln>
                            <a:noFill/>
                          </a:ln>
                          <a:solidFill>
                            <a:schemeClr val="tx1"/>
                          </a:solidFill>
                          <a:effectLst/>
                          <a:latin typeface="Meiryo UI" charset="-128"/>
                          <a:ea typeface="Meiryo UI" charset="-128"/>
                          <a:cs typeface="Meiryo UI" charset="-128"/>
                        </a:rPr>
                        <a:t>リーガルチェック</a:t>
                      </a:r>
                      <a:endParaRPr kumimoji="1"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xmlns="" val="10012"/>
                  </a:ext>
                </a:extLst>
              </a:tr>
              <a:tr h="271493">
                <a:tc>
                  <a:txBody>
                    <a:body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1" lang="ja-JP" altLang="en-US" sz="900" b="0" i="0" u="none" strike="noStrike" cap="none" normalizeH="0" baseline="0" dirty="0">
                          <a:ln>
                            <a:noFill/>
                          </a:ln>
                          <a:solidFill>
                            <a:schemeClr val="tx1"/>
                          </a:solidFill>
                          <a:effectLst/>
                          <a:latin typeface="Meiryo UI" charset="-128"/>
                          <a:ea typeface="Meiryo UI" charset="-128"/>
                          <a:cs typeface="Meiryo UI" charset="-128"/>
                        </a:rPr>
                        <a:t>契約書サイン（インタ総研）</a:t>
                      </a:r>
                      <a:endParaRPr kumimoji="1"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xmlns="" val="10013"/>
                  </a:ext>
                </a:extLst>
              </a:tr>
              <a:tr h="271493">
                <a:tc>
                  <a:txBody>
                    <a:body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1" lang="ja-JP" altLang="en-US" sz="900" b="0" i="0" u="none" strike="noStrike" cap="none" normalizeH="0" baseline="0" dirty="0">
                          <a:ln>
                            <a:noFill/>
                          </a:ln>
                          <a:solidFill>
                            <a:schemeClr val="tx1"/>
                          </a:solidFill>
                          <a:effectLst/>
                          <a:latin typeface="Meiryo UI" charset="-128"/>
                          <a:ea typeface="Meiryo UI" charset="-128"/>
                          <a:cs typeface="Meiryo UI" charset="-128"/>
                        </a:rPr>
                        <a:t>トライアル・クローズ・評価確定</a:t>
                      </a:r>
                      <a:endParaRPr kumimoji="1"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4"/>
                  </a:ext>
                </a:extLst>
              </a:tr>
              <a:tr h="271493">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88900"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88900" marR="0" lvl="1" indent="0" algn="l" defTabSz="914400" rtl="0" eaLnBrk="1" fontAlgn="base" latinLnBrk="0" hangingPunct="1">
                        <a:lnSpc>
                          <a:spcPct val="100000"/>
                        </a:lnSpc>
                        <a:spcBef>
                          <a:spcPct val="0"/>
                        </a:spcBef>
                        <a:spcAft>
                          <a:spcPct val="0"/>
                        </a:spcAft>
                        <a:buClr>
                          <a:schemeClr val="tx1"/>
                        </a:buClr>
                        <a:buSzTx/>
                        <a:buFont typeface="Wingdings" charset="2"/>
                        <a:buNone/>
                        <a:tabLst/>
                      </a:pPr>
                      <a:r>
                        <a:rPr kumimoji="0" lang="ja-JP" altLang="en-US" sz="900" b="1" i="0" u="none" strike="noStrike" cap="none" normalizeH="0" baseline="0" dirty="0">
                          <a:ln>
                            <a:noFill/>
                          </a:ln>
                          <a:solidFill>
                            <a:schemeClr val="tx1"/>
                          </a:solidFill>
                          <a:effectLst/>
                          <a:latin typeface="Meiryo UI" charset="-128"/>
                          <a:ea typeface="Meiryo UI" charset="-128"/>
                          <a:cs typeface="Meiryo UI" charset="-128"/>
                        </a:rPr>
                        <a:t>リスク計量</a:t>
                      </a:r>
                      <a:endParaRPr kumimoji="0" lang="en-US" altLang="ja-JP" sz="900" b="1"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5"/>
                  </a:ext>
                </a:extLst>
              </a:tr>
              <a:tr h="271493">
                <a:tc>
                  <a:txBody>
                    <a:body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1" lang="ja-JP" altLang="en-US" sz="900" b="0" i="0" u="none" strike="noStrike" cap="none" normalizeH="0" baseline="0" dirty="0">
                          <a:ln>
                            <a:noFill/>
                          </a:ln>
                          <a:solidFill>
                            <a:schemeClr val="tx1"/>
                          </a:solidFill>
                          <a:effectLst/>
                          <a:latin typeface="Meiryo UI" charset="-128"/>
                          <a:ea typeface="Meiryo UI" charset="-128"/>
                          <a:cs typeface="Meiryo UI" charset="-128"/>
                        </a:rPr>
                        <a:t>各社モデル分析</a:t>
                      </a:r>
                      <a:endParaRPr kumimoji="1"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7"/>
                  </a:ext>
                </a:extLst>
              </a:tr>
              <a:tr h="271493">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defTabSz="1433513"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defTabSz="1433513"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defTabSz="1433513"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defTabSz="1433513"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l" defTabSz="1433513" rtl="0" eaLnBrk="1" fontAlgn="base" latinLnBrk="0" hangingPunct="1">
                        <a:lnSpc>
                          <a:spcPct val="100000"/>
                        </a:lnSpc>
                        <a:spcBef>
                          <a:spcPct val="0"/>
                        </a:spcBef>
                        <a:spcAft>
                          <a:spcPct val="0"/>
                        </a:spcAft>
                        <a:buClrTx/>
                        <a:buSzTx/>
                        <a:buFontTx/>
                        <a:buNone/>
                        <a:tabLst/>
                      </a:pPr>
                      <a:r>
                        <a:rPr kumimoji="0" lang="ja-JP" altLang="en-US" sz="900" b="1" i="0" u="none" strike="noStrike" cap="none" normalizeH="0" baseline="0" dirty="0">
                          <a:ln>
                            <a:noFill/>
                          </a:ln>
                          <a:solidFill>
                            <a:schemeClr val="tx1"/>
                          </a:solidFill>
                          <a:effectLst/>
                          <a:latin typeface="Meiryo UI" charset="-128"/>
                          <a:ea typeface="Meiryo UI" charset="-128"/>
                          <a:cs typeface="Meiryo UI" charset="-128"/>
                        </a:rPr>
                        <a:t>　目指すべきコンサルティング領域</a:t>
                      </a:r>
                      <a:endParaRPr kumimoji="0" lang="en-US" altLang="ja-JP" sz="900" b="1"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221920542"/>
                  </a:ext>
                </a:extLst>
              </a:tr>
              <a:tr h="271493">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0" lang="en-US" altLang="ja-JP" sz="900" b="0" i="0" u="none" strike="noStrike" cap="none" normalizeH="0" baseline="0" dirty="0">
                          <a:ln>
                            <a:noFill/>
                          </a:ln>
                          <a:solidFill>
                            <a:schemeClr val="tx1"/>
                          </a:solidFill>
                          <a:effectLst/>
                          <a:latin typeface="Meiryo UI" charset="-128"/>
                          <a:ea typeface="Meiryo UI" charset="-128"/>
                          <a:cs typeface="Meiryo UI" charset="-128"/>
                        </a:rPr>
                        <a:t>NW/</a:t>
                      </a: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サーバーの脆弱性診断・分析・対策</a:t>
                      </a:r>
                      <a:endParaRPr kumimoji="0"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247103221"/>
                  </a:ext>
                </a:extLst>
              </a:tr>
              <a:tr h="271493">
                <a:tc>
                  <a:txBody>
                    <a:body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クラウドアクセス脆弱性診断・分析・対策</a:t>
                      </a:r>
                      <a:endParaRPr kumimoji="0"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549167493"/>
                  </a:ext>
                </a:extLst>
              </a:tr>
              <a:tr h="271493">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1" lang="ja-JP" altLang="en-US" sz="900" b="0" i="0" u="none" strike="noStrike" cap="none" normalizeH="0" baseline="0" dirty="0">
                          <a:ln>
                            <a:noFill/>
                          </a:ln>
                          <a:solidFill>
                            <a:schemeClr val="tx1"/>
                          </a:solidFill>
                          <a:effectLst/>
                          <a:latin typeface="Meiryo UI" charset="-128"/>
                          <a:ea typeface="Meiryo UI" charset="-128"/>
                          <a:cs typeface="Meiryo UI" charset="-128"/>
                        </a:rPr>
                        <a:t>エンドポイント</a:t>
                      </a: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脆弱性診断・分析・対策</a:t>
                      </a:r>
                      <a:endParaRPr kumimoji="0"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4285710104"/>
                  </a:ext>
                </a:extLst>
              </a:tr>
              <a:tr h="271493">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ダークネットモニタリング</a:t>
                      </a:r>
                      <a:endParaRPr kumimoji="0"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270651927"/>
                  </a:ext>
                </a:extLst>
              </a:tr>
            </a:tbl>
          </a:graphicData>
        </a:graphic>
      </p:graphicFrame>
      <p:sp>
        <p:nvSpPr>
          <p:cNvPr id="58" name="Text Box 66"/>
          <p:cNvSpPr txBox="1">
            <a:spLocks noChangeArrowheads="1"/>
          </p:cNvSpPr>
          <p:nvPr/>
        </p:nvSpPr>
        <p:spPr bwMode="gray">
          <a:xfrm>
            <a:off x="2520000" y="1810800"/>
            <a:ext cx="3924208" cy="158400"/>
          </a:xfrm>
          <a:prstGeom prst="rect">
            <a:avLst/>
          </a:prstGeom>
          <a:solidFill>
            <a:schemeClr val="accent3">
              <a:lumMod val="75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59" name="Text Box 66"/>
          <p:cNvSpPr txBox="1">
            <a:spLocks noChangeArrowheads="1"/>
          </p:cNvSpPr>
          <p:nvPr/>
        </p:nvSpPr>
        <p:spPr bwMode="gray">
          <a:xfrm>
            <a:off x="2520000" y="2170800"/>
            <a:ext cx="2941200" cy="144463"/>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60" name="Text Box 66"/>
          <p:cNvSpPr txBox="1">
            <a:spLocks noChangeArrowheads="1"/>
          </p:cNvSpPr>
          <p:nvPr/>
        </p:nvSpPr>
        <p:spPr bwMode="gray">
          <a:xfrm>
            <a:off x="5461200" y="2442267"/>
            <a:ext cx="972000" cy="144463"/>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61" name="Text Box 66"/>
          <p:cNvSpPr txBox="1">
            <a:spLocks noChangeArrowheads="1"/>
          </p:cNvSpPr>
          <p:nvPr/>
        </p:nvSpPr>
        <p:spPr bwMode="gray">
          <a:xfrm>
            <a:off x="2519996" y="2797199"/>
            <a:ext cx="4413603" cy="171765"/>
          </a:xfrm>
          <a:prstGeom prst="rect">
            <a:avLst/>
          </a:prstGeom>
          <a:solidFill>
            <a:schemeClr val="accent3">
              <a:lumMod val="75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66" name="Text Box 66"/>
          <p:cNvSpPr txBox="1">
            <a:spLocks noChangeArrowheads="1"/>
          </p:cNvSpPr>
          <p:nvPr/>
        </p:nvSpPr>
        <p:spPr bwMode="gray">
          <a:xfrm>
            <a:off x="3497397" y="3331467"/>
            <a:ext cx="977400" cy="144463"/>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67" name="Text Box 66"/>
          <p:cNvSpPr txBox="1">
            <a:spLocks noChangeArrowheads="1"/>
          </p:cNvSpPr>
          <p:nvPr/>
        </p:nvSpPr>
        <p:spPr bwMode="gray">
          <a:xfrm>
            <a:off x="4474796" y="3593818"/>
            <a:ext cx="1479605" cy="158400"/>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68" name="星 5 67"/>
          <p:cNvSpPr>
            <a:spLocks noChangeAspect="1"/>
          </p:cNvSpPr>
          <p:nvPr/>
        </p:nvSpPr>
        <p:spPr>
          <a:xfrm>
            <a:off x="3435676" y="3068960"/>
            <a:ext cx="144000" cy="144000"/>
          </a:xfrm>
          <a:prstGeom prst="star5">
            <a:avLst/>
          </a:prstGeom>
          <a:solidFill>
            <a:schemeClr val="accent3">
              <a:lumMod val="60000"/>
              <a:lumOff val="40000"/>
            </a:schemeClr>
          </a:solidFill>
          <a:ln>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69" name="テキスト ボックス 68"/>
          <p:cNvSpPr txBox="1"/>
          <p:nvPr/>
        </p:nvSpPr>
        <p:spPr>
          <a:xfrm>
            <a:off x="3537655" y="3028592"/>
            <a:ext cx="461986" cy="215444"/>
          </a:xfrm>
          <a:prstGeom prst="rect">
            <a:avLst/>
          </a:prstGeom>
          <a:noFill/>
        </p:spPr>
        <p:txBody>
          <a:bodyPr wrap="none" rtlCol="0">
            <a:spAutoFit/>
          </a:bodyPr>
          <a:lstStyle/>
          <a:p>
            <a:r>
              <a:rPr lang="en-US" altLang="ja-JP" sz="800" dirty="0">
                <a:latin typeface="Meiryo UI" charset="-128"/>
                <a:ea typeface="Meiryo UI" charset="-128"/>
                <a:cs typeface="Meiryo UI" charset="-128"/>
              </a:rPr>
              <a:t>2</a:t>
            </a:r>
            <a:r>
              <a:rPr kumimoji="1" lang="en-US" altLang="ja-JP" sz="800" dirty="0">
                <a:latin typeface="Meiryo UI" charset="-128"/>
                <a:ea typeface="Meiryo UI" charset="-128"/>
                <a:cs typeface="Meiryo UI" charset="-128"/>
              </a:rPr>
              <a:t>/1</a:t>
            </a:r>
            <a:r>
              <a:rPr lang="en-US" altLang="ja-JP" sz="800" dirty="0">
                <a:latin typeface="Meiryo UI" charset="-128"/>
                <a:ea typeface="Meiryo UI" charset="-128"/>
                <a:cs typeface="Meiryo UI" charset="-128"/>
              </a:rPr>
              <a:t>〜</a:t>
            </a:r>
            <a:endParaRPr kumimoji="1" lang="ja-JP" altLang="en-US" sz="800" dirty="0">
              <a:latin typeface="Meiryo UI" charset="-128"/>
              <a:ea typeface="Meiryo UI" charset="-128"/>
              <a:cs typeface="Meiryo UI" charset="-128"/>
            </a:endParaRPr>
          </a:p>
        </p:txBody>
      </p:sp>
      <p:sp>
        <p:nvSpPr>
          <p:cNvPr id="70" name="Text Box 66"/>
          <p:cNvSpPr txBox="1">
            <a:spLocks noChangeArrowheads="1"/>
          </p:cNvSpPr>
          <p:nvPr/>
        </p:nvSpPr>
        <p:spPr bwMode="gray">
          <a:xfrm>
            <a:off x="5954401" y="3899428"/>
            <a:ext cx="480964" cy="144463"/>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71" name="Text Box 66"/>
          <p:cNvSpPr txBox="1">
            <a:spLocks noChangeArrowheads="1"/>
          </p:cNvSpPr>
          <p:nvPr/>
        </p:nvSpPr>
        <p:spPr bwMode="gray">
          <a:xfrm>
            <a:off x="6440400" y="4151268"/>
            <a:ext cx="493200" cy="144463"/>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72" name="Text Box 66"/>
          <p:cNvSpPr txBox="1">
            <a:spLocks noChangeArrowheads="1"/>
          </p:cNvSpPr>
          <p:nvPr/>
        </p:nvSpPr>
        <p:spPr bwMode="gray">
          <a:xfrm>
            <a:off x="2519996" y="4977243"/>
            <a:ext cx="6372000" cy="158400"/>
          </a:xfrm>
          <a:prstGeom prst="rect">
            <a:avLst/>
          </a:prstGeom>
          <a:solidFill>
            <a:schemeClr val="accent3">
              <a:lumMod val="75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73" name="Text Box 66"/>
          <p:cNvSpPr txBox="1">
            <a:spLocks noChangeArrowheads="1"/>
          </p:cNvSpPr>
          <p:nvPr/>
        </p:nvSpPr>
        <p:spPr bwMode="gray">
          <a:xfrm>
            <a:off x="4474796" y="5254974"/>
            <a:ext cx="4399077" cy="158400"/>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74" name="Text Box 66"/>
          <p:cNvSpPr txBox="1">
            <a:spLocks noChangeArrowheads="1"/>
          </p:cNvSpPr>
          <p:nvPr/>
        </p:nvSpPr>
        <p:spPr bwMode="gray">
          <a:xfrm>
            <a:off x="2519997" y="5512381"/>
            <a:ext cx="5868000" cy="158400"/>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76" name="三角形 75"/>
          <p:cNvSpPr/>
          <p:nvPr/>
        </p:nvSpPr>
        <p:spPr>
          <a:xfrm flipV="1">
            <a:off x="8729873" y="1199730"/>
            <a:ext cx="144000" cy="144000"/>
          </a:xfrm>
          <a:prstGeom prst="triangle">
            <a:avLst/>
          </a:prstGeom>
          <a:solidFill>
            <a:srgbClr val="FF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77" name="テキスト ボックス 76"/>
          <p:cNvSpPr txBox="1"/>
          <p:nvPr/>
        </p:nvSpPr>
        <p:spPr>
          <a:xfrm>
            <a:off x="7609884" y="1076322"/>
            <a:ext cx="1210588" cy="246221"/>
          </a:xfrm>
          <a:prstGeom prst="rect">
            <a:avLst/>
          </a:prstGeom>
          <a:noFill/>
        </p:spPr>
        <p:txBody>
          <a:bodyPr wrap="none" rtlCol="0">
            <a:spAutoFit/>
          </a:bodyPr>
          <a:lstStyle/>
          <a:p>
            <a:r>
              <a:rPr lang="ja-JP" altLang="en-US" sz="1000" dirty="0">
                <a:solidFill>
                  <a:srgbClr val="FF0000"/>
                </a:solidFill>
                <a:latin typeface="Meiryo UI" charset="-128"/>
                <a:ea typeface="Meiryo UI" charset="-128"/>
                <a:cs typeface="Meiryo UI" charset="-128"/>
              </a:rPr>
              <a:t>第一回研究会予定</a:t>
            </a:r>
            <a:endParaRPr kumimoji="1" lang="ja-JP" altLang="en-US" sz="1000" dirty="0">
              <a:solidFill>
                <a:srgbClr val="FF0000"/>
              </a:solidFill>
              <a:latin typeface="Meiryo UI" charset="-128"/>
              <a:ea typeface="Meiryo UI" charset="-128"/>
              <a:cs typeface="Meiryo UI" charset="-128"/>
            </a:endParaRPr>
          </a:p>
        </p:txBody>
      </p:sp>
      <p:sp>
        <p:nvSpPr>
          <p:cNvPr id="78" name="左右矢印 77"/>
          <p:cNvSpPr/>
          <p:nvPr/>
        </p:nvSpPr>
        <p:spPr>
          <a:xfrm>
            <a:off x="6933600" y="3593818"/>
            <a:ext cx="950768" cy="709200"/>
          </a:xfrm>
          <a:prstGeom prst="leftRightArrow">
            <a:avLst>
              <a:gd name="adj1" fmla="val 67198"/>
              <a:gd name="adj2" fmla="val 20137"/>
            </a:avLst>
          </a:prstGeom>
          <a:solidFill>
            <a:schemeClr val="accent3">
              <a:lumMod val="5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800">
                <a:solidFill>
                  <a:schemeClr val="bg1"/>
                </a:solidFill>
                <a:latin typeface="Meiryo UI" charset="-128"/>
                <a:ea typeface="Meiryo UI" charset="-128"/>
                <a:cs typeface="Meiryo UI" charset="-128"/>
              </a:rPr>
              <a:t>バッファ</a:t>
            </a:r>
            <a:endParaRPr kumimoji="1" lang="ja-JP" altLang="en-US" sz="800" dirty="0">
              <a:solidFill>
                <a:schemeClr val="bg1"/>
              </a:solidFill>
              <a:latin typeface="Meiryo UI" charset="-128"/>
              <a:ea typeface="Meiryo UI" charset="-128"/>
              <a:cs typeface="Meiryo UI" charset="-128"/>
            </a:endParaRPr>
          </a:p>
        </p:txBody>
      </p:sp>
      <p:sp>
        <p:nvSpPr>
          <p:cNvPr id="29" name="星 5 28">
            <a:extLst>
              <a:ext uri="{FF2B5EF4-FFF2-40B4-BE49-F238E27FC236}">
                <a16:creationId xmlns:a16="http://schemas.microsoft.com/office/drawing/2014/main" xmlns="" id="{EF7623CD-A575-D24F-B9A1-1AF29403D5A9}"/>
              </a:ext>
            </a:extLst>
          </p:cNvPr>
          <p:cNvSpPr>
            <a:spLocks noChangeAspect="1"/>
          </p:cNvSpPr>
          <p:nvPr/>
        </p:nvSpPr>
        <p:spPr>
          <a:xfrm>
            <a:off x="7834522" y="2811600"/>
            <a:ext cx="144000" cy="144000"/>
          </a:xfrm>
          <a:prstGeom prst="star5">
            <a:avLst/>
          </a:prstGeom>
          <a:solidFill>
            <a:schemeClr val="accent3">
              <a:lumMod val="75000"/>
            </a:schemeClr>
          </a:solidFill>
          <a:ln>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30" name="テキスト ボックス 29">
            <a:extLst>
              <a:ext uri="{FF2B5EF4-FFF2-40B4-BE49-F238E27FC236}">
                <a16:creationId xmlns:a16="http://schemas.microsoft.com/office/drawing/2014/main" xmlns="" id="{88065D91-84CD-924A-AB60-608B1864A5EB}"/>
              </a:ext>
            </a:extLst>
          </p:cNvPr>
          <p:cNvSpPr txBox="1"/>
          <p:nvPr/>
        </p:nvSpPr>
        <p:spPr>
          <a:xfrm>
            <a:off x="7936501" y="2775600"/>
            <a:ext cx="851515" cy="215444"/>
          </a:xfrm>
          <a:prstGeom prst="rect">
            <a:avLst/>
          </a:prstGeom>
          <a:noFill/>
        </p:spPr>
        <p:txBody>
          <a:bodyPr wrap="none" rtlCol="0">
            <a:spAutoFit/>
          </a:bodyPr>
          <a:lstStyle/>
          <a:p>
            <a:r>
              <a:rPr kumimoji="1" lang="ja-JP" altLang="en-US" sz="800" dirty="0">
                <a:latin typeface="Meiryo UI" charset="-128"/>
                <a:ea typeface="Meiryo UI" charset="-128"/>
                <a:cs typeface="Meiryo UI" charset="-128"/>
              </a:rPr>
              <a:t>契約開始・入金</a:t>
            </a:r>
          </a:p>
        </p:txBody>
      </p:sp>
      <p:sp>
        <p:nvSpPr>
          <p:cNvPr id="31" name="Text Box 66">
            <a:extLst>
              <a:ext uri="{FF2B5EF4-FFF2-40B4-BE49-F238E27FC236}">
                <a16:creationId xmlns:a16="http://schemas.microsoft.com/office/drawing/2014/main" xmlns="" id="{F3DB5CCC-0F3D-A34C-A6E7-82B9F9A37F04}"/>
              </a:ext>
            </a:extLst>
          </p:cNvPr>
          <p:cNvSpPr txBox="1">
            <a:spLocks noChangeArrowheads="1"/>
          </p:cNvSpPr>
          <p:nvPr/>
        </p:nvSpPr>
        <p:spPr bwMode="gray">
          <a:xfrm>
            <a:off x="2519996" y="4412005"/>
            <a:ext cx="6370829" cy="171765"/>
          </a:xfrm>
          <a:prstGeom prst="rect">
            <a:avLst/>
          </a:prstGeom>
          <a:solidFill>
            <a:schemeClr val="accent3">
              <a:lumMod val="75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32" name="Text Box 66">
            <a:extLst>
              <a:ext uri="{FF2B5EF4-FFF2-40B4-BE49-F238E27FC236}">
                <a16:creationId xmlns:a16="http://schemas.microsoft.com/office/drawing/2014/main" xmlns="" id="{A6782690-C247-5643-9C7D-578D48704ADF}"/>
              </a:ext>
            </a:extLst>
          </p:cNvPr>
          <p:cNvSpPr txBox="1">
            <a:spLocks noChangeArrowheads="1"/>
          </p:cNvSpPr>
          <p:nvPr/>
        </p:nvSpPr>
        <p:spPr bwMode="gray">
          <a:xfrm>
            <a:off x="2520036" y="4671444"/>
            <a:ext cx="6372000" cy="158400"/>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33" name="Text Box 66">
            <a:extLst>
              <a:ext uri="{FF2B5EF4-FFF2-40B4-BE49-F238E27FC236}">
                <a16:creationId xmlns:a16="http://schemas.microsoft.com/office/drawing/2014/main" xmlns="" id="{8F7BB3A6-95FE-9041-898B-3E8853747CAA}"/>
              </a:ext>
            </a:extLst>
          </p:cNvPr>
          <p:cNvSpPr txBox="1">
            <a:spLocks noChangeArrowheads="1"/>
          </p:cNvSpPr>
          <p:nvPr/>
        </p:nvSpPr>
        <p:spPr bwMode="gray">
          <a:xfrm>
            <a:off x="2519996" y="5796902"/>
            <a:ext cx="6372000" cy="158400"/>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34" name="Text Box 66">
            <a:extLst>
              <a:ext uri="{FF2B5EF4-FFF2-40B4-BE49-F238E27FC236}">
                <a16:creationId xmlns:a16="http://schemas.microsoft.com/office/drawing/2014/main" xmlns="" id="{841D95BF-7758-ED43-8F6D-265D819FE263}"/>
              </a:ext>
            </a:extLst>
          </p:cNvPr>
          <p:cNvSpPr txBox="1">
            <a:spLocks noChangeArrowheads="1"/>
          </p:cNvSpPr>
          <p:nvPr/>
        </p:nvSpPr>
        <p:spPr bwMode="gray">
          <a:xfrm>
            <a:off x="2518825" y="6041110"/>
            <a:ext cx="6372000" cy="158400"/>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75" name="正方形/長方形 74"/>
          <p:cNvSpPr/>
          <p:nvPr/>
        </p:nvSpPr>
        <p:spPr>
          <a:xfrm>
            <a:off x="8729873" y="1340130"/>
            <a:ext cx="144000" cy="4968000"/>
          </a:xfrm>
          <a:prstGeom prst="rect">
            <a:avLst/>
          </a:prstGeom>
          <a:solidFill>
            <a:srgbClr val="FF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35" name="左右矢印 34">
            <a:extLst>
              <a:ext uri="{FF2B5EF4-FFF2-40B4-BE49-F238E27FC236}">
                <a16:creationId xmlns:a16="http://schemas.microsoft.com/office/drawing/2014/main" xmlns="" id="{A4BD10D2-0985-364E-89A6-4E6945D71580}"/>
              </a:ext>
            </a:extLst>
          </p:cNvPr>
          <p:cNvSpPr/>
          <p:nvPr/>
        </p:nvSpPr>
        <p:spPr>
          <a:xfrm>
            <a:off x="4557336" y="1840874"/>
            <a:ext cx="950768" cy="432000"/>
          </a:xfrm>
          <a:prstGeom prst="leftRightArrow">
            <a:avLst>
              <a:gd name="adj1" fmla="val 67198"/>
              <a:gd name="adj2" fmla="val 20137"/>
            </a:avLst>
          </a:prstGeom>
          <a:solidFill>
            <a:schemeClr val="accent3">
              <a:lumMod val="5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800" dirty="0">
                <a:solidFill>
                  <a:schemeClr val="bg1"/>
                </a:solidFill>
                <a:latin typeface="Meiryo UI" charset="-128"/>
                <a:ea typeface="Meiryo UI" charset="-128"/>
                <a:cs typeface="Meiryo UI" charset="-128"/>
              </a:rPr>
              <a:t>第</a:t>
            </a:r>
            <a:r>
              <a:rPr lang="en-US" altLang="ja-JP" sz="800" dirty="0">
                <a:solidFill>
                  <a:schemeClr val="bg1"/>
                </a:solidFill>
                <a:latin typeface="Meiryo UI" charset="-128"/>
                <a:ea typeface="Meiryo UI" charset="-128"/>
                <a:cs typeface="Meiryo UI" charset="-128"/>
              </a:rPr>
              <a:t>2</a:t>
            </a:r>
            <a:r>
              <a:rPr lang="ja-JP" altLang="en-US" sz="800" dirty="0">
                <a:solidFill>
                  <a:schemeClr val="bg1"/>
                </a:solidFill>
                <a:latin typeface="Meiryo UI" charset="-128"/>
                <a:ea typeface="Meiryo UI" charset="-128"/>
                <a:cs typeface="Meiryo UI" charset="-128"/>
              </a:rPr>
              <a:t>回連絡会</a:t>
            </a:r>
            <a:endParaRPr kumimoji="1" lang="ja-JP" altLang="en-US" sz="800" dirty="0">
              <a:solidFill>
                <a:schemeClr val="bg1"/>
              </a:solidFill>
              <a:latin typeface="Meiryo UI" charset="-128"/>
              <a:ea typeface="Meiryo UI" charset="-128"/>
              <a:cs typeface="Meiryo UI" charset="-128"/>
            </a:endParaRPr>
          </a:p>
        </p:txBody>
      </p:sp>
      <p:sp>
        <p:nvSpPr>
          <p:cNvPr id="36" name="左右矢印 35">
            <a:extLst>
              <a:ext uri="{FF2B5EF4-FFF2-40B4-BE49-F238E27FC236}">
                <a16:creationId xmlns:a16="http://schemas.microsoft.com/office/drawing/2014/main" xmlns="" id="{324F9C25-0422-B94C-8D49-4FF07FC8D432}"/>
              </a:ext>
            </a:extLst>
          </p:cNvPr>
          <p:cNvSpPr/>
          <p:nvPr/>
        </p:nvSpPr>
        <p:spPr>
          <a:xfrm>
            <a:off x="6408697" y="1840874"/>
            <a:ext cx="950768" cy="432000"/>
          </a:xfrm>
          <a:prstGeom prst="leftRightArrow">
            <a:avLst>
              <a:gd name="adj1" fmla="val 67198"/>
              <a:gd name="adj2" fmla="val 20137"/>
            </a:avLst>
          </a:prstGeom>
          <a:solidFill>
            <a:schemeClr val="accent3">
              <a:lumMod val="5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800" dirty="0">
                <a:solidFill>
                  <a:schemeClr val="bg1"/>
                </a:solidFill>
                <a:latin typeface="Meiryo UI" charset="-128"/>
                <a:ea typeface="Meiryo UI" charset="-128"/>
                <a:cs typeface="Meiryo UI" charset="-128"/>
              </a:rPr>
              <a:t>第</a:t>
            </a:r>
            <a:r>
              <a:rPr lang="en-US" altLang="ja-JP" sz="800" dirty="0">
                <a:solidFill>
                  <a:schemeClr val="bg1"/>
                </a:solidFill>
                <a:latin typeface="Meiryo UI" charset="-128"/>
                <a:ea typeface="Meiryo UI" charset="-128"/>
                <a:cs typeface="Meiryo UI" charset="-128"/>
              </a:rPr>
              <a:t>3</a:t>
            </a:r>
            <a:r>
              <a:rPr lang="ja-JP" altLang="en-US" sz="800" dirty="0">
                <a:solidFill>
                  <a:schemeClr val="bg1"/>
                </a:solidFill>
                <a:latin typeface="Meiryo UI" charset="-128"/>
                <a:ea typeface="Meiryo UI" charset="-128"/>
                <a:cs typeface="Meiryo UI" charset="-128"/>
              </a:rPr>
              <a:t>回連絡会</a:t>
            </a:r>
            <a:endParaRPr kumimoji="1" lang="ja-JP" altLang="en-US" sz="800" dirty="0">
              <a:solidFill>
                <a:schemeClr val="bg1"/>
              </a:solidFill>
              <a:latin typeface="Meiryo UI" charset="-128"/>
              <a:ea typeface="Meiryo UI" charset="-128"/>
              <a:cs typeface="Meiryo UI" charset="-128"/>
            </a:endParaRPr>
          </a:p>
        </p:txBody>
      </p:sp>
    </p:spTree>
    <p:extLst>
      <p:ext uri="{BB962C8B-B14F-4D97-AF65-F5344CB8AC3E}">
        <p14:creationId xmlns:p14="http://schemas.microsoft.com/office/powerpoint/2010/main" val="1464206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4ACFC770-962E-6742-B21F-13EB0D1F1102}"/>
              </a:ext>
            </a:extLst>
          </p:cNvPr>
          <p:cNvSpPr>
            <a:spLocks noGrp="1"/>
          </p:cNvSpPr>
          <p:nvPr>
            <p:ph type="title"/>
          </p:nvPr>
        </p:nvSpPr>
        <p:spPr/>
        <p:txBody>
          <a:bodyPr/>
          <a:lstStyle/>
          <a:p>
            <a:r>
              <a:rPr kumimoji="1" lang="en-US" altLang="ja-JP" dirty="0"/>
              <a:t>2</a:t>
            </a:r>
            <a:r>
              <a:rPr kumimoji="1" lang="ja-JP" altLang="en-US" dirty="0"/>
              <a:t>月、</a:t>
            </a:r>
            <a:r>
              <a:rPr kumimoji="1" lang="en-US" altLang="ja-JP" dirty="0"/>
              <a:t>3</a:t>
            </a:r>
            <a:r>
              <a:rPr kumimoji="1" lang="ja-JP" altLang="en-US" dirty="0"/>
              <a:t>月のカレンダー</a:t>
            </a:r>
          </a:p>
        </p:txBody>
      </p:sp>
      <p:sp>
        <p:nvSpPr>
          <p:cNvPr id="3" name="スライド番号プレースホルダー 2">
            <a:extLst>
              <a:ext uri="{FF2B5EF4-FFF2-40B4-BE49-F238E27FC236}">
                <a16:creationId xmlns:a16="http://schemas.microsoft.com/office/drawing/2014/main" xmlns="" id="{A6938B74-2530-2C4A-B3AB-1083ACA96052}"/>
              </a:ext>
            </a:extLst>
          </p:cNvPr>
          <p:cNvSpPr>
            <a:spLocks noGrp="1"/>
          </p:cNvSpPr>
          <p:nvPr>
            <p:ph type="sldNum" sz="quarter" idx="11"/>
          </p:nvPr>
        </p:nvSpPr>
        <p:spPr/>
        <p:txBody>
          <a:bodyPr/>
          <a:lstStyle/>
          <a:p>
            <a:pPr>
              <a:defRPr/>
            </a:pPr>
            <a:fld id="{5CFEB8B7-B293-4852-8B7F-C149CF85BDEB}" type="slidenum">
              <a:rPr lang="en-US" altLang="ja-JP" smtClean="0"/>
              <a:pPr>
                <a:defRPr/>
              </a:pPr>
              <a:t>18</a:t>
            </a:fld>
            <a:endParaRPr lang="en-US" altLang="ja-JP"/>
          </a:p>
        </p:txBody>
      </p:sp>
      <p:pic>
        <p:nvPicPr>
          <p:cNvPr id="1026" name="Picture 2" descr="https://www.sozai-library.com/wp-content/uploads/2015/10/021-317x450.jpg">
            <a:extLst>
              <a:ext uri="{FF2B5EF4-FFF2-40B4-BE49-F238E27FC236}">
                <a16:creationId xmlns:a16="http://schemas.microsoft.com/office/drawing/2014/main" xmlns="" id="{9E26E460-5FED-F14E-B81D-A0C5F64F6DB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8463" y="740014"/>
            <a:ext cx="40259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ozai-library.com/wp-content/uploads/2015/10/031-317x450.jpg">
            <a:extLst>
              <a:ext uri="{FF2B5EF4-FFF2-40B4-BE49-F238E27FC236}">
                <a16:creationId xmlns:a16="http://schemas.microsoft.com/office/drawing/2014/main" xmlns="" id="{26A7A089-BA9C-9B4A-90B8-B4591E560A4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71018" y="740014"/>
            <a:ext cx="40259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256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42D496A8-273F-CA40-BD8D-DE3139351ABB}"/>
              </a:ext>
            </a:extLst>
          </p:cNvPr>
          <p:cNvSpPr>
            <a:spLocks noGrp="1"/>
          </p:cNvSpPr>
          <p:nvPr>
            <p:ph type="title"/>
          </p:nvPr>
        </p:nvSpPr>
        <p:spPr/>
        <p:txBody>
          <a:bodyPr/>
          <a:lstStyle/>
          <a:p>
            <a:r>
              <a:rPr kumimoji="1" lang="ja-JP" altLang="en-US" dirty="0"/>
              <a:t>アジェンダ</a:t>
            </a:r>
          </a:p>
        </p:txBody>
      </p:sp>
      <p:sp>
        <p:nvSpPr>
          <p:cNvPr id="3" name="スライド番号プレースホルダー 2">
            <a:extLst>
              <a:ext uri="{FF2B5EF4-FFF2-40B4-BE49-F238E27FC236}">
                <a16:creationId xmlns:a16="http://schemas.microsoft.com/office/drawing/2014/main" xmlns="" id="{235B1889-B411-8C49-B782-49DB72B8195D}"/>
              </a:ext>
            </a:extLst>
          </p:cNvPr>
          <p:cNvSpPr>
            <a:spLocks noGrp="1"/>
          </p:cNvSpPr>
          <p:nvPr>
            <p:ph type="sldNum" sz="quarter" idx="11"/>
          </p:nvPr>
        </p:nvSpPr>
        <p:spPr/>
        <p:txBody>
          <a:bodyPr/>
          <a:lstStyle/>
          <a:p>
            <a:pPr>
              <a:defRPr/>
            </a:pPr>
            <a:fld id="{5CFEB8B7-B293-4852-8B7F-C149CF85BDEB}" type="slidenum">
              <a:rPr lang="en-US" altLang="ja-JP" smtClean="0"/>
              <a:pPr>
                <a:defRPr/>
              </a:pPr>
              <a:t>1</a:t>
            </a:fld>
            <a:endParaRPr lang="en-US" altLang="ja-JP"/>
          </a:p>
        </p:txBody>
      </p:sp>
      <p:sp>
        <p:nvSpPr>
          <p:cNvPr id="4" name="テキスト プレースホルダー 3">
            <a:extLst>
              <a:ext uri="{FF2B5EF4-FFF2-40B4-BE49-F238E27FC236}">
                <a16:creationId xmlns:a16="http://schemas.microsoft.com/office/drawing/2014/main" xmlns="" id="{00BF1D4B-66D4-664A-ACCB-A7940E0B4E39}"/>
              </a:ext>
            </a:extLst>
          </p:cNvPr>
          <p:cNvSpPr>
            <a:spLocks noGrp="1"/>
          </p:cNvSpPr>
          <p:nvPr>
            <p:ph type="body" idx="4294967295"/>
          </p:nvPr>
        </p:nvSpPr>
        <p:spPr/>
        <p:txBody>
          <a:bodyPr/>
          <a:lstStyle/>
          <a:p>
            <a:pPr>
              <a:lnSpc>
                <a:spcPct val="150000"/>
              </a:lnSpc>
            </a:pPr>
            <a:r>
              <a:rPr kumimoji="1" lang="ja-JP" altLang="en-US" dirty="0"/>
              <a:t>自己紹介</a:t>
            </a:r>
            <a:endParaRPr kumimoji="1" lang="en-US" altLang="ja-JP" dirty="0"/>
          </a:p>
          <a:p>
            <a:pPr>
              <a:lnSpc>
                <a:spcPct val="150000"/>
              </a:lnSpc>
            </a:pPr>
            <a:r>
              <a:rPr kumimoji="1" lang="ja-JP" altLang="en-US" dirty="0"/>
              <a:t>サイバーセキュリティ研究会とは</a:t>
            </a:r>
            <a:endParaRPr kumimoji="1" lang="en-US" altLang="ja-JP" dirty="0"/>
          </a:p>
          <a:p>
            <a:pPr>
              <a:lnSpc>
                <a:spcPct val="150000"/>
              </a:lnSpc>
            </a:pPr>
            <a:r>
              <a:rPr kumimoji="1" lang="ja-JP" altLang="en-US" dirty="0"/>
              <a:t>連絡会の検討テーマ</a:t>
            </a:r>
            <a:endParaRPr kumimoji="1" lang="en-US" altLang="ja-JP" dirty="0"/>
          </a:p>
          <a:p>
            <a:pPr lvl="1"/>
            <a:r>
              <a:rPr kumimoji="1" lang="ja-JP" altLang="en-US" dirty="0"/>
              <a:t>外部評価（</a:t>
            </a:r>
            <a:r>
              <a:rPr kumimoji="1" lang="en-US" altLang="ja-JP" dirty="0" err="1"/>
              <a:t>Bitsight</a:t>
            </a:r>
            <a:r>
              <a:rPr kumimoji="1" lang="ja-JP" altLang="en-US" dirty="0"/>
              <a:t>活用に向けて）</a:t>
            </a:r>
            <a:endParaRPr kumimoji="1" lang="en-US" altLang="ja-JP" dirty="0"/>
          </a:p>
          <a:p>
            <a:pPr lvl="1"/>
            <a:r>
              <a:rPr kumimoji="1" lang="ja-JP" altLang="en-US" dirty="0"/>
              <a:t>リスク計量</a:t>
            </a:r>
            <a:endParaRPr kumimoji="1" lang="en-US" altLang="ja-JP" dirty="0"/>
          </a:p>
          <a:p>
            <a:pPr lvl="1"/>
            <a:r>
              <a:rPr kumimoji="1" lang="ja-JP" altLang="en-US" dirty="0"/>
              <a:t>目指すべきコンサルティング領域</a:t>
            </a:r>
            <a:endParaRPr kumimoji="1" lang="en-US" altLang="ja-JP" dirty="0"/>
          </a:p>
          <a:p>
            <a:pPr lvl="0">
              <a:lnSpc>
                <a:spcPct val="150000"/>
              </a:lnSpc>
            </a:pPr>
            <a:r>
              <a:rPr kumimoji="1" lang="ja-JP" altLang="en-US" dirty="0"/>
              <a:t>次回の予定（</a:t>
            </a:r>
            <a:r>
              <a:rPr kumimoji="1" lang="en-US" altLang="ja-JP" dirty="0"/>
              <a:t>2</a:t>
            </a:r>
            <a:r>
              <a:rPr kumimoji="1" lang="ja-JP" altLang="en-US" dirty="0"/>
              <a:t>月、</a:t>
            </a:r>
            <a:r>
              <a:rPr kumimoji="1" lang="en-US" altLang="ja-JP" dirty="0"/>
              <a:t>3</a:t>
            </a:r>
            <a:r>
              <a:rPr kumimoji="1" lang="ja-JP" altLang="en-US" dirty="0"/>
              <a:t>月）</a:t>
            </a:r>
            <a:endParaRPr kumimoji="1" lang="en-US" altLang="ja-JP" dirty="0"/>
          </a:p>
        </p:txBody>
      </p:sp>
    </p:spTree>
    <p:extLst>
      <p:ext uri="{BB962C8B-B14F-4D97-AF65-F5344CB8AC3E}">
        <p14:creationId xmlns:p14="http://schemas.microsoft.com/office/powerpoint/2010/main" val="238336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2"/>
          <p:cNvSpPr>
            <a:spLocks noGrp="1"/>
          </p:cNvSpPr>
          <p:nvPr>
            <p:ph type="ctrTitle"/>
          </p:nvPr>
        </p:nvSpPr>
        <p:spPr>
          <a:solidFill>
            <a:srgbClr val="006C60"/>
          </a:solidFill>
        </p:spPr>
        <p:txBody>
          <a:bodyPr/>
          <a:lstStyle/>
          <a:p>
            <a:pPr eaLnBrk="1" hangingPunct="1"/>
            <a:r>
              <a:rPr lang="ja-JP" altLang="en-US" b="1" dirty="0">
                <a:solidFill>
                  <a:schemeClr val="bg1"/>
                </a:solidFill>
              </a:rPr>
              <a:t>自己紹介</a:t>
            </a:r>
            <a:endParaRPr b="1" dirty="0">
              <a:solidFill>
                <a:schemeClr val="bg1"/>
              </a:solidFill>
              <a:latin typeface="Meiryo UI" charset="-128"/>
              <a:ea typeface="Meiryo UI" charset="-128"/>
              <a:cs typeface="Meiryo UI" charset="-128"/>
            </a:endParaRPr>
          </a:p>
        </p:txBody>
      </p:sp>
    </p:spTree>
    <p:extLst>
      <p:ext uri="{BB962C8B-B14F-4D97-AF65-F5344CB8AC3E}">
        <p14:creationId xmlns:p14="http://schemas.microsoft.com/office/powerpoint/2010/main" val="2559253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2"/>
          <p:cNvSpPr>
            <a:spLocks noGrp="1"/>
          </p:cNvSpPr>
          <p:nvPr>
            <p:ph type="ctrTitle"/>
          </p:nvPr>
        </p:nvSpPr>
        <p:spPr>
          <a:solidFill>
            <a:srgbClr val="006C60"/>
          </a:solidFill>
        </p:spPr>
        <p:txBody>
          <a:bodyPr/>
          <a:lstStyle/>
          <a:p>
            <a:pPr eaLnBrk="1" hangingPunct="1"/>
            <a:r>
              <a:rPr lang="ja-JP" altLang="en-US" b="1" dirty="0">
                <a:solidFill>
                  <a:schemeClr val="bg1"/>
                </a:solidFill>
                <a:latin typeface="Meiryo UI" charset="-128"/>
                <a:ea typeface="Meiryo UI" charset="-128"/>
                <a:cs typeface="Meiryo UI" charset="-128"/>
              </a:rPr>
              <a:t>サイバーセキュリティ研究会とは</a:t>
            </a:r>
            <a:endParaRPr b="1" dirty="0">
              <a:solidFill>
                <a:schemeClr val="bg1"/>
              </a:solidFill>
              <a:latin typeface="Meiryo UI" charset="-128"/>
              <a:ea typeface="Meiryo UI" charset="-128"/>
              <a:cs typeface="Meiryo UI" charset="-128"/>
            </a:endParaRPr>
          </a:p>
        </p:txBody>
      </p:sp>
    </p:spTree>
    <p:extLst>
      <p:ext uri="{BB962C8B-B14F-4D97-AF65-F5344CB8AC3E}">
        <p14:creationId xmlns:p14="http://schemas.microsoft.com/office/powerpoint/2010/main" val="3590126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23098DAF-71BB-DC40-A71E-8BF9CF586BB3}"/>
              </a:ext>
            </a:extLst>
          </p:cNvPr>
          <p:cNvSpPr>
            <a:spLocks noGrp="1"/>
          </p:cNvSpPr>
          <p:nvPr>
            <p:ph type="title"/>
          </p:nvPr>
        </p:nvSpPr>
        <p:spPr/>
        <p:txBody>
          <a:bodyPr/>
          <a:lstStyle/>
          <a:p>
            <a:r>
              <a:rPr kumimoji="1" lang="ja-JP" altLang="en-US" dirty="0"/>
              <a:t>サイバーセキュリティ研究会概要</a:t>
            </a:r>
          </a:p>
        </p:txBody>
      </p:sp>
      <p:sp>
        <p:nvSpPr>
          <p:cNvPr id="3" name="スライド番号プレースホルダー 2">
            <a:extLst>
              <a:ext uri="{FF2B5EF4-FFF2-40B4-BE49-F238E27FC236}">
                <a16:creationId xmlns:a16="http://schemas.microsoft.com/office/drawing/2014/main" xmlns="" id="{7F751BAC-0D30-2542-9154-19FBA451E3D7}"/>
              </a:ext>
            </a:extLst>
          </p:cNvPr>
          <p:cNvSpPr>
            <a:spLocks noGrp="1"/>
          </p:cNvSpPr>
          <p:nvPr>
            <p:ph type="sldNum" sz="quarter" idx="11"/>
          </p:nvPr>
        </p:nvSpPr>
        <p:spPr/>
        <p:txBody>
          <a:bodyPr/>
          <a:lstStyle/>
          <a:p>
            <a:pPr>
              <a:defRPr/>
            </a:pPr>
            <a:fld id="{5CFEB8B7-B293-4852-8B7F-C149CF85BDEB}" type="slidenum">
              <a:rPr lang="en-US" altLang="ja-JP" smtClean="0"/>
              <a:pPr>
                <a:defRPr/>
              </a:pPr>
              <a:t>4</a:t>
            </a:fld>
            <a:endParaRPr lang="en-US" altLang="ja-JP"/>
          </a:p>
        </p:txBody>
      </p:sp>
      <p:sp>
        <p:nvSpPr>
          <p:cNvPr id="4" name="タイトル 2">
            <a:extLst>
              <a:ext uri="{FF2B5EF4-FFF2-40B4-BE49-F238E27FC236}">
                <a16:creationId xmlns:a16="http://schemas.microsoft.com/office/drawing/2014/main" xmlns="" id="{85C82EEE-C6F7-8A4C-8B4C-CC647737E9E8}"/>
              </a:ext>
            </a:extLst>
          </p:cNvPr>
          <p:cNvSpPr txBox="1">
            <a:spLocks/>
          </p:cNvSpPr>
          <p:nvPr/>
        </p:nvSpPr>
        <p:spPr bwMode="auto">
          <a:xfrm>
            <a:off x="251520" y="620688"/>
            <a:ext cx="1440000" cy="360000"/>
          </a:xfrm>
          <a:prstGeom prst="rect">
            <a:avLst/>
          </a:prstGeom>
          <a:solidFill>
            <a:srgbClr val="006C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0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2pPr>
            <a:lvl3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3pPr>
            <a:lvl4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4pPr>
            <a:lvl5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5pPr>
            <a:lvl6pPr marL="457200" algn="l" rtl="0" fontAlgn="base">
              <a:spcBef>
                <a:spcPct val="0"/>
              </a:spcBef>
              <a:spcAft>
                <a:spcPct val="0"/>
              </a:spcAft>
              <a:defRPr kumimoji="1" sz="2000">
                <a:solidFill>
                  <a:schemeClr val="tx2"/>
                </a:solidFill>
                <a:latin typeface="ＭＳ Ｐゴシック" charset="-128"/>
                <a:ea typeface="ＭＳ Ｐゴシック" charset="-128"/>
              </a:defRPr>
            </a:lvl6pPr>
            <a:lvl7pPr marL="914400" algn="l" rtl="0" fontAlgn="base">
              <a:spcBef>
                <a:spcPct val="0"/>
              </a:spcBef>
              <a:spcAft>
                <a:spcPct val="0"/>
              </a:spcAft>
              <a:defRPr kumimoji="1" sz="2000">
                <a:solidFill>
                  <a:schemeClr val="tx2"/>
                </a:solidFill>
                <a:latin typeface="ＭＳ Ｐゴシック" charset="-128"/>
                <a:ea typeface="ＭＳ Ｐゴシック" charset="-128"/>
              </a:defRPr>
            </a:lvl7pPr>
            <a:lvl8pPr marL="1371600" algn="l" rtl="0" fontAlgn="base">
              <a:spcBef>
                <a:spcPct val="0"/>
              </a:spcBef>
              <a:spcAft>
                <a:spcPct val="0"/>
              </a:spcAft>
              <a:defRPr kumimoji="1" sz="2000">
                <a:solidFill>
                  <a:schemeClr val="tx2"/>
                </a:solidFill>
                <a:latin typeface="ＭＳ Ｐゴシック" charset="-128"/>
                <a:ea typeface="ＭＳ Ｐゴシック" charset="-128"/>
              </a:defRPr>
            </a:lvl8pPr>
            <a:lvl9pPr marL="1828800" algn="l" rtl="0" fontAlgn="base">
              <a:spcBef>
                <a:spcPct val="0"/>
              </a:spcBef>
              <a:spcAft>
                <a:spcPct val="0"/>
              </a:spcAft>
              <a:defRPr kumimoji="1" sz="2000">
                <a:solidFill>
                  <a:schemeClr val="tx2"/>
                </a:solidFill>
                <a:latin typeface="ＭＳ Ｐゴシック" charset="-128"/>
                <a:ea typeface="ＭＳ Ｐゴシック" charset="-128"/>
              </a:defRPr>
            </a:lvl9pPr>
          </a:lstStyle>
          <a:p>
            <a:pPr eaLnBrk="1" hangingPunct="1"/>
            <a:r>
              <a:rPr lang="ja-JP" altLang="en-US" sz="1400" b="1" kern="0" dirty="0">
                <a:solidFill>
                  <a:schemeClr val="bg1"/>
                </a:solidFill>
                <a:latin typeface="Meiryo UI" charset="-128"/>
                <a:ea typeface="Meiryo UI" charset="-128"/>
                <a:cs typeface="Meiryo UI" charset="-128"/>
              </a:rPr>
              <a:t>目的</a:t>
            </a:r>
          </a:p>
        </p:txBody>
      </p:sp>
      <p:sp>
        <p:nvSpPr>
          <p:cNvPr id="6" name="正方形/長方形 5">
            <a:extLst>
              <a:ext uri="{FF2B5EF4-FFF2-40B4-BE49-F238E27FC236}">
                <a16:creationId xmlns:a16="http://schemas.microsoft.com/office/drawing/2014/main" xmlns="" id="{8EE9C2F7-8EC1-E849-9C8B-E4C6D56E1D2D}"/>
              </a:ext>
            </a:extLst>
          </p:cNvPr>
          <p:cNvSpPr/>
          <p:nvPr/>
        </p:nvSpPr>
        <p:spPr>
          <a:xfrm>
            <a:off x="250824" y="981214"/>
            <a:ext cx="4321175" cy="847704"/>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t"/>
          <a:lstStyle/>
          <a:p>
            <a:r>
              <a:rPr lang="en-US" altLang="ja-JP" sz="1200" dirty="0">
                <a:latin typeface="Meiryo UI" panose="020B0604030504040204" pitchFamily="34" charset="-128"/>
                <a:ea typeface="Meiryo UI" panose="020B0604030504040204" pitchFamily="34" charset="-128"/>
                <a:cs typeface="Meiryo UI" panose="020B0604030504040204" pitchFamily="34" charset="-128"/>
              </a:rPr>
              <a:t>MS&amp;AD</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グループにおける、サイバーセキュリティに関する先進的な研究と情報の集約管理を行い、グループ事業会社が開発する商品・サービスにおけるサイバーセキュリティ上のリスクについて、助言・アドバイスを行う。</a:t>
            </a:r>
          </a:p>
        </p:txBody>
      </p:sp>
      <p:sp>
        <p:nvSpPr>
          <p:cNvPr id="8" name="タイトル 2">
            <a:extLst>
              <a:ext uri="{FF2B5EF4-FFF2-40B4-BE49-F238E27FC236}">
                <a16:creationId xmlns:a16="http://schemas.microsoft.com/office/drawing/2014/main" xmlns="" id="{378F6151-BD4A-8643-800C-FCAF1C396AC8}"/>
              </a:ext>
            </a:extLst>
          </p:cNvPr>
          <p:cNvSpPr txBox="1">
            <a:spLocks/>
          </p:cNvSpPr>
          <p:nvPr/>
        </p:nvSpPr>
        <p:spPr bwMode="auto">
          <a:xfrm>
            <a:off x="251520" y="1844824"/>
            <a:ext cx="1440000" cy="360000"/>
          </a:xfrm>
          <a:prstGeom prst="rect">
            <a:avLst/>
          </a:prstGeom>
          <a:solidFill>
            <a:srgbClr val="006C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0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2pPr>
            <a:lvl3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3pPr>
            <a:lvl4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4pPr>
            <a:lvl5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5pPr>
            <a:lvl6pPr marL="457200" algn="l" rtl="0" fontAlgn="base">
              <a:spcBef>
                <a:spcPct val="0"/>
              </a:spcBef>
              <a:spcAft>
                <a:spcPct val="0"/>
              </a:spcAft>
              <a:defRPr kumimoji="1" sz="2000">
                <a:solidFill>
                  <a:schemeClr val="tx2"/>
                </a:solidFill>
                <a:latin typeface="ＭＳ Ｐゴシック" charset="-128"/>
                <a:ea typeface="ＭＳ Ｐゴシック" charset="-128"/>
              </a:defRPr>
            </a:lvl6pPr>
            <a:lvl7pPr marL="914400" algn="l" rtl="0" fontAlgn="base">
              <a:spcBef>
                <a:spcPct val="0"/>
              </a:spcBef>
              <a:spcAft>
                <a:spcPct val="0"/>
              </a:spcAft>
              <a:defRPr kumimoji="1" sz="2000">
                <a:solidFill>
                  <a:schemeClr val="tx2"/>
                </a:solidFill>
                <a:latin typeface="ＭＳ Ｐゴシック" charset="-128"/>
                <a:ea typeface="ＭＳ Ｐゴシック" charset="-128"/>
              </a:defRPr>
            </a:lvl7pPr>
            <a:lvl8pPr marL="1371600" algn="l" rtl="0" fontAlgn="base">
              <a:spcBef>
                <a:spcPct val="0"/>
              </a:spcBef>
              <a:spcAft>
                <a:spcPct val="0"/>
              </a:spcAft>
              <a:defRPr kumimoji="1" sz="2000">
                <a:solidFill>
                  <a:schemeClr val="tx2"/>
                </a:solidFill>
                <a:latin typeface="ＭＳ Ｐゴシック" charset="-128"/>
                <a:ea typeface="ＭＳ Ｐゴシック" charset="-128"/>
              </a:defRPr>
            </a:lvl8pPr>
            <a:lvl9pPr marL="1828800" algn="l" rtl="0" fontAlgn="base">
              <a:spcBef>
                <a:spcPct val="0"/>
              </a:spcBef>
              <a:spcAft>
                <a:spcPct val="0"/>
              </a:spcAft>
              <a:defRPr kumimoji="1" sz="2000">
                <a:solidFill>
                  <a:schemeClr val="tx2"/>
                </a:solidFill>
                <a:latin typeface="ＭＳ Ｐゴシック" charset="-128"/>
                <a:ea typeface="ＭＳ Ｐゴシック" charset="-128"/>
              </a:defRPr>
            </a:lvl9pPr>
          </a:lstStyle>
          <a:p>
            <a:pPr eaLnBrk="1" hangingPunct="1"/>
            <a:r>
              <a:rPr lang="ja-JP" altLang="en-US" sz="1400" b="1" kern="0" dirty="0">
                <a:solidFill>
                  <a:schemeClr val="bg1"/>
                </a:solidFill>
                <a:latin typeface="Meiryo UI" charset="-128"/>
                <a:ea typeface="Meiryo UI" charset="-128"/>
                <a:cs typeface="Meiryo UI" charset="-128"/>
              </a:rPr>
              <a:t>研究会メンバー</a:t>
            </a:r>
          </a:p>
        </p:txBody>
      </p:sp>
      <p:sp>
        <p:nvSpPr>
          <p:cNvPr id="10" name="正方形/長方形 9">
            <a:extLst>
              <a:ext uri="{FF2B5EF4-FFF2-40B4-BE49-F238E27FC236}">
                <a16:creationId xmlns:a16="http://schemas.microsoft.com/office/drawing/2014/main" xmlns="" id="{EFA57132-BB6E-454E-A471-EDEA63D1A293}"/>
              </a:ext>
            </a:extLst>
          </p:cNvPr>
          <p:cNvSpPr/>
          <p:nvPr/>
        </p:nvSpPr>
        <p:spPr>
          <a:xfrm>
            <a:off x="179512" y="2204824"/>
            <a:ext cx="4321175" cy="419976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t"/>
          <a:lstStyle/>
          <a:p>
            <a:r>
              <a:rPr lang="ja-JP" altLang="en-US" sz="1400" dirty="0">
                <a:latin typeface="Meiryo UI" panose="020B0604030504040204" pitchFamily="34" charset="-128"/>
                <a:ea typeface="Meiryo UI" panose="020B0604030504040204" pitchFamily="34" charset="-128"/>
                <a:cs typeface="Meiryo UI" panose="020B0604030504040204" pitchFamily="34" charset="-128"/>
              </a:rPr>
              <a:t>＜研究会座長＞</a:t>
            </a:r>
            <a:endParaRPr lang="en-US" altLang="ja-JP" sz="1400" dirty="0">
              <a:latin typeface="Meiryo UI" panose="020B0604030504040204" pitchFamily="34" charset="-128"/>
              <a:ea typeface="Meiryo UI" panose="020B0604030504040204" pitchFamily="34" charset="-128"/>
              <a:cs typeface="Meiryo UI" panose="020B0604030504040204" pitchFamily="34" charset="-128"/>
            </a:endParaRP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佐々木 良一氏：東京電機大学教授・インター総研顧問</a:t>
            </a:r>
            <a:endParaRPr lang="en-US" altLang="ja-JP" sz="1200" dirty="0">
              <a:latin typeface="Meiryo UI" panose="020B0604030504040204" pitchFamily="34" charset="-128"/>
              <a:ea typeface="Meiryo UI" panose="020B0604030504040204" pitchFamily="34" charset="-128"/>
              <a:cs typeface="Meiryo UI" panose="020B0604030504040204" pitchFamily="34" charset="-128"/>
            </a:endParaRPr>
          </a:p>
          <a:p>
            <a:r>
              <a:rPr lang="ja-JP" altLang="en-US" sz="1400" dirty="0">
                <a:latin typeface="Meiryo UI" panose="020B0604030504040204" pitchFamily="34" charset="-128"/>
                <a:ea typeface="Meiryo UI" panose="020B0604030504040204" pitchFamily="34" charset="-128"/>
                <a:cs typeface="Meiryo UI" panose="020B0604030504040204" pitchFamily="34" charset="-128"/>
              </a:rPr>
              <a:t>＜外部有識者会員＞</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下記メンバーから３～４名</a:t>
            </a:r>
            <a:endParaRPr lang="ja-JP" altLang="en-US" sz="1400" dirty="0">
              <a:latin typeface="Meiryo UI" panose="020B0604030504040204" pitchFamily="34" charset="-128"/>
              <a:ea typeface="Meiryo UI" panose="020B0604030504040204" pitchFamily="34" charset="-128"/>
              <a:cs typeface="Meiryo UI" panose="020B0604030504040204" pitchFamily="34" charset="-128"/>
            </a:endParaRP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トレンド：丸山氏（デロイト） 、高橋氏（元マイクロソフト） 、</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
            </a:r>
            <a:br>
              <a:rPr lang="en-US" altLang="ja-JP" sz="1200" dirty="0">
                <a:latin typeface="Meiryo UI" panose="020B0604030504040204" pitchFamily="34" charset="-128"/>
                <a:ea typeface="Meiryo UI" panose="020B0604030504040204" pitchFamily="34" charset="-128"/>
                <a:cs typeface="Meiryo UI" panose="020B0604030504040204" pitchFamily="34" charset="-128"/>
              </a:rPr>
            </a:br>
            <a:r>
              <a:rPr lang="ja-JP" altLang="en-US" sz="1200" dirty="0">
                <a:latin typeface="Meiryo UI" panose="020B0604030504040204" pitchFamily="34" charset="-128"/>
                <a:ea typeface="Meiryo UI" panose="020B0604030504040204" pitchFamily="34" charset="-128"/>
                <a:cs typeface="Meiryo UI" panose="020B0604030504040204" pitchFamily="34" charset="-128"/>
              </a:rPr>
              <a:t>　　　　　　　名和氏（サイバーディフェンス研究所）</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技術：菊池教授（明治大）、上原教授（立命館大）、</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
            </a:r>
            <a:br>
              <a:rPr lang="en-US" altLang="ja-JP" sz="1200" dirty="0">
                <a:latin typeface="Meiryo UI" panose="020B0604030504040204" pitchFamily="34" charset="-128"/>
                <a:ea typeface="Meiryo UI" panose="020B0604030504040204" pitchFamily="34" charset="-128"/>
                <a:cs typeface="Meiryo UI" panose="020B0604030504040204" pitchFamily="34" charset="-128"/>
              </a:rPr>
            </a:br>
            <a:r>
              <a:rPr lang="ja-JP" altLang="en-US" sz="1200" dirty="0">
                <a:latin typeface="Meiryo UI" panose="020B0604030504040204" pitchFamily="34" charset="-128"/>
                <a:ea typeface="Meiryo UI" panose="020B0604030504040204" pitchFamily="34" charset="-128"/>
                <a:cs typeface="Meiryo UI" panose="020B0604030504040204" pitchFamily="34" charset="-128"/>
              </a:rPr>
              <a:t>　　　　　　蔵本氏（</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White Motion</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法律：須川教授（新潟大）、 、夏井教授（明治大）</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
            </a:r>
            <a:br>
              <a:rPr lang="en-US" altLang="ja-JP" sz="1200" dirty="0">
                <a:latin typeface="Meiryo UI" panose="020B0604030504040204" pitchFamily="34" charset="-128"/>
                <a:ea typeface="Meiryo UI" panose="020B0604030504040204" pitchFamily="34" charset="-128"/>
                <a:cs typeface="Meiryo UI" panose="020B0604030504040204" pitchFamily="34" charset="-128"/>
              </a:rPr>
            </a:br>
            <a:r>
              <a:rPr lang="ja-JP" altLang="en-US" sz="1200" dirty="0">
                <a:latin typeface="Meiryo UI" panose="020B0604030504040204" pitchFamily="34" charset="-128"/>
                <a:ea typeface="Meiryo UI" panose="020B0604030504040204" pitchFamily="34" charset="-128"/>
                <a:cs typeface="Meiryo UI" panose="020B0604030504040204" pitchFamily="34" charset="-128"/>
              </a:rPr>
              <a:t>　　　　　　湯浅教授（情報セキュリティ大）</a:t>
            </a:r>
            <a:endParaRPr lang="en-US" altLang="ja-JP" sz="1200" dirty="0">
              <a:latin typeface="Meiryo UI" panose="020B0604030504040204" pitchFamily="34" charset="-128"/>
              <a:ea typeface="Meiryo UI" panose="020B0604030504040204" pitchFamily="34" charset="-128"/>
              <a:cs typeface="Meiryo UI" panose="020B0604030504040204" pitchFamily="34" charset="-128"/>
            </a:endParaRPr>
          </a:p>
          <a:p>
            <a:endParaRPr lang="en-US" altLang="ja-JP" sz="400" dirty="0">
              <a:latin typeface="Meiryo UI" panose="020B0604030504040204" pitchFamily="34" charset="-128"/>
              <a:ea typeface="Meiryo UI" panose="020B0604030504040204" pitchFamily="34" charset="-128"/>
              <a:cs typeface="Meiryo UI" panose="020B0604030504040204" pitchFamily="34" charset="-128"/>
            </a:endParaRPr>
          </a:p>
          <a:p>
            <a:r>
              <a:rPr lang="ja-JP" altLang="en-US" sz="1400" dirty="0">
                <a:latin typeface="Meiryo UI" panose="020B0604030504040204" pitchFamily="34" charset="-128"/>
                <a:ea typeface="Meiryo UI" panose="020B0604030504040204" pitchFamily="34" charset="-128"/>
                <a:cs typeface="Meiryo UI" panose="020B0604030504040204" pitchFamily="34" charset="-128"/>
              </a:rPr>
              <a:t>＜グループ各社・研究会員＞</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MS</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：火新部・責任チーム、モデリングチーム、</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
            </a:r>
            <a:br>
              <a:rPr lang="en-US" altLang="ja-JP" sz="1200" dirty="0">
                <a:latin typeface="Meiryo UI" panose="020B0604030504040204" pitchFamily="34" charset="-128"/>
                <a:ea typeface="Meiryo UI" panose="020B0604030504040204" pitchFamily="34" charset="-128"/>
                <a:cs typeface="Meiryo UI" panose="020B0604030504040204" pitchFamily="34" charset="-128"/>
              </a:rPr>
            </a:br>
            <a:r>
              <a:rPr lang="ja-JP" altLang="en-US" sz="1200" dirty="0">
                <a:latin typeface="Meiryo UI" panose="020B0604030504040204" pitchFamily="34" charset="-128"/>
                <a:ea typeface="Meiryo UI" panose="020B0604030504040204" pitchFamily="34" charset="-128"/>
                <a:cs typeface="Meiryo UI" panose="020B0604030504040204" pitchFamily="34" charset="-128"/>
              </a:rPr>
              <a:t>　　　　　損サ業・火新チーム</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AD</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：企業商品部・サイバー保険室、引受支援室、新種</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G</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
            </a:r>
            <a:br>
              <a:rPr lang="en-US" altLang="ja-JP" sz="1200" dirty="0">
                <a:latin typeface="Meiryo UI" panose="020B0604030504040204" pitchFamily="34" charset="-128"/>
                <a:ea typeface="Meiryo UI" panose="020B0604030504040204" pitchFamily="34" charset="-128"/>
                <a:cs typeface="Meiryo UI" panose="020B0604030504040204" pitchFamily="34" charset="-128"/>
              </a:rPr>
            </a:br>
            <a:r>
              <a:rPr lang="ja-JP" altLang="en-US" sz="1200" dirty="0">
                <a:latin typeface="Meiryo UI" panose="020B0604030504040204" pitchFamily="34" charset="-128"/>
                <a:ea typeface="Meiryo UI" panose="020B0604030504040204" pitchFamily="34" charset="-128"/>
                <a:cs typeface="Meiryo UI" panose="020B0604030504040204" pitchFamily="34" charset="-128"/>
              </a:rPr>
              <a:t>　　　　　商品企画部・収支管理</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G</a:t>
            </a:r>
            <a:endParaRPr lang="ja-JP" altLang="en-US" sz="1200" dirty="0">
              <a:latin typeface="Meiryo UI" panose="020B0604030504040204" pitchFamily="34" charset="-128"/>
              <a:ea typeface="Meiryo UI" panose="020B0604030504040204" pitchFamily="34" charset="-128"/>
              <a:cs typeface="Meiryo UI" panose="020B0604030504040204" pitchFamily="34" charset="-128"/>
            </a:endParaRP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持株：リスク管理部、</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IT</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企画部・</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IT</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ガバナンスチーム</a:t>
            </a:r>
          </a:p>
          <a:p>
            <a:endParaRPr lang="en-US" altLang="ja-JP" sz="400" dirty="0">
              <a:latin typeface="Meiryo UI" panose="020B0604030504040204" pitchFamily="34" charset="-128"/>
              <a:ea typeface="Meiryo UI" panose="020B0604030504040204" pitchFamily="34" charset="-128"/>
              <a:cs typeface="Meiryo UI" panose="020B0604030504040204" pitchFamily="34" charset="-128"/>
            </a:endParaRPr>
          </a:p>
          <a:p>
            <a:r>
              <a:rPr lang="ja-JP" altLang="en-US" sz="1400" dirty="0">
                <a:latin typeface="Meiryo UI" panose="020B0604030504040204" pitchFamily="34" charset="-128"/>
                <a:ea typeface="Meiryo UI" panose="020B0604030504040204" pitchFamily="34" charset="-128"/>
                <a:cs typeface="Meiryo UI" panose="020B0604030504040204" pitchFamily="34" charset="-128"/>
              </a:rPr>
              <a:t>＜事務局＞</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インターリスク総研・新領域開発室</a:t>
            </a:r>
          </a:p>
          <a:p>
            <a:endParaRPr lang="ja-JP" altLang="en-US" sz="14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11" name="タイトル 2">
            <a:extLst>
              <a:ext uri="{FF2B5EF4-FFF2-40B4-BE49-F238E27FC236}">
                <a16:creationId xmlns:a16="http://schemas.microsoft.com/office/drawing/2014/main" xmlns="" id="{24A87B92-8BD5-8843-97B1-9D8CD71819AB}"/>
              </a:ext>
            </a:extLst>
          </p:cNvPr>
          <p:cNvSpPr txBox="1">
            <a:spLocks/>
          </p:cNvSpPr>
          <p:nvPr/>
        </p:nvSpPr>
        <p:spPr bwMode="auto">
          <a:xfrm>
            <a:off x="4571999" y="619628"/>
            <a:ext cx="1440000" cy="360000"/>
          </a:xfrm>
          <a:prstGeom prst="rect">
            <a:avLst/>
          </a:prstGeom>
          <a:solidFill>
            <a:srgbClr val="006C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0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2pPr>
            <a:lvl3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3pPr>
            <a:lvl4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4pPr>
            <a:lvl5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5pPr>
            <a:lvl6pPr marL="457200" algn="l" rtl="0" fontAlgn="base">
              <a:spcBef>
                <a:spcPct val="0"/>
              </a:spcBef>
              <a:spcAft>
                <a:spcPct val="0"/>
              </a:spcAft>
              <a:defRPr kumimoji="1" sz="2000">
                <a:solidFill>
                  <a:schemeClr val="tx2"/>
                </a:solidFill>
                <a:latin typeface="ＭＳ Ｐゴシック" charset="-128"/>
                <a:ea typeface="ＭＳ Ｐゴシック" charset="-128"/>
              </a:defRPr>
            </a:lvl6pPr>
            <a:lvl7pPr marL="914400" algn="l" rtl="0" fontAlgn="base">
              <a:spcBef>
                <a:spcPct val="0"/>
              </a:spcBef>
              <a:spcAft>
                <a:spcPct val="0"/>
              </a:spcAft>
              <a:defRPr kumimoji="1" sz="2000">
                <a:solidFill>
                  <a:schemeClr val="tx2"/>
                </a:solidFill>
                <a:latin typeface="ＭＳ Ｐゴシック" charset="-128"/>
                <a:ea typeface="ＭＳ Ｐゴシック" charset="-128"/>
              </a:defRPr>
            </a:lvl7pPr>
            <a:lvl8pPr marL="1371600" algn="l" rtl="0" fontAlgn="base">
              <a:spcBef>
                <a:spcPct val="0"/>
              </a:spcBef>
              <a:spcAft>
                <a:spcPct val="0"/>
              </a:spcAft>
              <a:defRPr kumimoji="1" sz="2000">
                <a:solidFill>
                  <a:schemeClr val="tx2"/>
                </a:solidFill>
                <a:latin typeface="ＭＳ Ｐゴシック" charset="-128"/>
                <a:ea typeface="ＭＳ Ｐゴシック" charset="-128"/>
              </a:defRPr>
            </a:lvl8pPr>
            <a:lvl9pPr marL="1828800" algn="l" rtl="0" fontAlgn="base">
              <a:spcBef>
                <a:spcPct val="0"/>
              </a:spcBef>
              <a:spcAft>
                <a:spcPct val="0"/>
              </a:spcAft>
              <a:defRPr kumimoji="1" sz="2000">
                <a:solidFill>
                  <a:schemeClr val="tx2"/>
                </a:solidFill>
                <a:latin typeface="ＭＳ Ｐゴシック" charset="-128"/>
                <a:ea typeface="ＭＳ Ｐゴシック" charset="-128"/>
              </a:defRPr>
            </a:lvl9pPr>
          </a:lstStyle>
          <a:p>
            <a:pPr eaLnBrk="1" hangingPunct="1"/>
            <a:r>
              <a:rPr lang="ja-JP" altLang="en-US" sz="1400" b="1" kern="0" dirty="0">
                <a:solidFill>
                  <a:schemeClr val="bg1"/>
                </a:solidFill>
                <a:latin typeface="Meiryo UI" charset="-128"/>
                <a:ea typeface="Meiryo UI" charset="-128"/>
                <a:cs typeface="Meiryo UI" charset="-128"/>
              </a:rPr>
              <a:t>機能・役割</a:t>
            </a:r>
          </a:p>
        </p:txBody>
      </p:sp>
      <p:sp>
        <p:nvSpPr>
          <p:cNvPr id="12" name="正方形/長方形 11">
            <a:extLst>
              <a:ext uri="{FF2B5EF4-FFF2-40B4-BE49-F238E27FC236}">
                <a16:creationId xmlns:a16="http://schemas.microsoft.com/office/drawing/2014/main" xmlns="" id="{C4BCDE46-1F01-AC43-B8A1-B1E6A878B173}"/>
              </a:ext>
            </a:extLst>
          </p:cNvPr>
          <p:cNvSpPr/>
          <p:nvPr/>
        </p:nvSpPr>
        <p:spPr>
          <a:xfrm>
            <a:off x="4571999" y="979628"/>
            <a:ext cx="4321175" cy="1013805"/>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t"/>
          <a:lstStyle/>
          <a:p>
            <a:pPr marL="182563" lvl="0" indent="-182563">
              <a:buFont typeface="Arial" panose="020B0604020202020204" pitchFamily="34" charset="0"/>
              <a:buChar char="•"/>
            </a:pPr>
            <a:r>
              <a:rPr lang="ja-JP" altLang="ja-JP" sz="1200" dirty="0">
                <a:latin typeface="Meiryo UI" panose="020B0604030504040204" pitchFamily="34" charset="-128"/>
                <a:ea typeface="Meiryo UI" panose="020B0604030504040204" pitchFamily="34" charset="-128"/>
                <a:cs typeface="Meiryo UI" panose="020B0604030504040204" pitchFamily="34" charset="-128"/>
              </a:rPr>
              <a:t>サイバーセキュリティに関する先進的な研究と</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a:t>
            </a:r>
            <a:r>
              <a:rPr lang="ja-JP" altLang="ja-JP" sz="1200" dirty="0">
                <a:latin typeface="Meiryo UI" panose="020B0604030504040204" pitchFamily="34" charset="-128"/>
                <a:ea typeface="Meiryo UI" panose="020B0604030504040204" pitchFamily="34" charset="-128"/>
                <a:cs typeface="Meiryo UI" panose="020B0604030504040204" pitchFamily="34" charset="-128"/>
              </a:rPr>
              <a:t>情報の集約管理を行う</a:t>
            </a:r>
          </a:p>
          <a:p>
            <a:pPr marL="182563" lvl="0" indent="-182563">
              <a:buFont typeface="Arial" panose="020B0604020202020204" pitchFamily="34" charset="0"/>
              <a:buChar char="•"/>
            </a:pPr>
            <a:r>
              <a:rPr lang="ja-JP" altLang="ja-JP" sz="1200" dirty="0">
                <a:latin typeface="Meiryo UI" panose="020B0604030504040204" pitchFamily="34" charset="-128"/>
                <a:ea typeface="Meiryo UI" panose="020B0604030504040204" pitchFamily="34" charset="-128"/>
                <a:cs typeface="Meiryo UI" panose="020B0604030504040204" pitchFamily="34" charset="-128"/>
              </a:rPr>
              <a:t>グループ事業会社が開発する商品・サービスにおける、サイバーセキュリティに関連する助言・アドバイスを外部有識者から得て、課題を解決する</a:t>
            </a:r>
          </a:p>
        </p:txBody>
      </p:sp>
      <p:sp>
        <p:nvSpPr>
          <p:cNvPr id="13" name="タイトル 2">
            <a:extLst>
              <a:ext uri="{FF2B5EF4-FFF2-40B4-BE49-F238E27FC236}">
                <a16:creationId xmlns:a16="http://schemas.microsoft.com/office/drawing/2014/main" xmlns="" id="{11F7B230-E5A6-5542-AA44-AA4620D56136}"/>
              </a:ext>
            </a:extLst>
          </p:cNvPr>
          <p:cNvSpPr txBox="1">
            <a:spLocks/>
          </p:cNvSpPr>
          <p:nvPr/>
        </p:nvSpPr>
        <p:spPr bwMode="auto">
          <a:xfrm>
            <a:off x="4572000" y="1989138"/>
            <a:ext cx="1440000" cy="360000"/>
          </a:xfrm>
          <a:prstGeom prst="rect">
            <a:avLst/>
          </a:prstGeom>
          <a:solidFill>
            <a:srgbClr val="006C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0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2pPr>
            <a:lvl3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3pPr>
            <a:lvl4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4pPr>
            <a:lvl5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5pPr>
            <a:lvl6pPr marL="457200" algn="l" rtl="0" fontAlgn="base">
              <a:spcBef>
                <a:spcPct val="0"/>
              </a:spcBef>
              <a:spcAft>
                <a:spcPct val="0"/>
              </a:spcAft>
              <a:defRPr kumimoji="1" sz="2000">
                <a:solidFill>
                  <a:schemeClr val="tx2"/>
                </a:solidFill>
                <a:latin typeface="ＭＳ Ｐゴシック" charset="-128"/>
                <a:ea typeface="ＭＳ Ｐゴシック" charset="-128"/>
              </a:defRPr>
            </a:lvl6pPr>
            <a:lvl7pPr marL="914400" algn="l" rtl="0" fontAlgn="base">
              <a:spcBef>
                <a:spcPct val="0"/>
              </a:spcBef>
              <a:spcAft>
                <a:spcPct val="0"/>
              </a:spcAft>
              <a:defRPr kumimoji="1" sz="2000">
                <a:solidFill>
                  <a:schemeClr val="tx2"/>
                </a:solidFill>
                <a:latin typeface="ＭＳ Ｐゴシック" charset="-128"/>
                <a:ea typeface="ＭＳ Ｐゴシック" charset="-128"/>
              </a:defRPr>
            </a:lvl7pPr>
            <a:lvl8pPr marL="1371600" algn="l" rtl="0" fontAlgn="base">
              <a:spcBef>
                <a:spcPct val="0"/>
              </a:spcBef>
              <a:spcAft>
                <a:spcPct val="0"/>
              </a:spcAft>
              <a:defRPr kumimoji="1" sz="2000">
                <a:solidFill>
                  <a:schemeClr val="tx2"/>
                </a:solidFill>
                <a:latin typeface="ＭＳ Ｐゴシック" charset="-128"/>
                <a:ea typeface="ＭＳ Ｐゴシック" charset="-128"/>
              </a:defRPr>
            </a:lvl8pPr>
            <a:lvl9pPr marL="1828800" algn="l" rtl="0" fontAlgn="base">
              <a:spcBef>
                <a:spcPct val="0"/>
              </a:spcBef>
              <a:spcAft>
                <a:spcPct val="0"/>
              </a:spcAft>
              <a:defRPr kumimoji="1" sz="2000">
                <a:solidFill>
                  <a:schemeClr val="tx2"/>
                </a:solidFill>
                <a:latin typeface="ＭＳ Ｐゴシック" charset="-128"/>
                <a:ea typeface="ＭＳ Ｐゴシック" charset="-128"/>
              </a:defRPr>
            </a:lvl9pPr>
          </a:lstStyle>
          <a:p>
            <a:pPr eaLnBrk="1" hangingPunct="1"/>
            <a:r>
              <a:rPr lang="ja-JP" altLang="en-US" sz="1400" b="1" kern="0" dirty="0">
                <a:solidFill>
                  <a:schemeClr val="bg1"/>
                </a:solidFill>
                <a:latin typeface="Meiryo UI" charset="-128"/>
                <a:ea typeface="Meiryo UI" charset="-128"/>
                <a:cs typeface="Meiryo UI" charset="-128"/>
              </a:rPr>
              <a:t>運営方法等</a:t>
            </a:r>
          </a:p>
        </p:txBody>
      </p:sp>
      <p:sp>
        <p:nvSpPr>
          <p:cNvPr id="14" name="正方形/長方形 13">
            <a:extLst>
              <a:ext uri="{FF2B5EF4-FFF2-40B4-BE49-F238E27FC236}">
                <a16:creationId xmlns:a16="http://schemas.microsoft.com/office/drawing/2014/main" xmlns="" id="{C3E61D41-CA1B-AB45-A773-FC831D1A0412}"/>
              </a:ext>
            </a:extLst>
          </p:cNvPr>
          <p:cNvSpPr/>
          <p:nvPr/>
        </p:nvSpPr>
        <p:spPr>
          <a:xfrm>
            <a:off x="4572000" y="2350800"/>
            <a:ext cx="4321175" cy="2089421"/>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t"/>
          <a:lstStyle/>
          <a:p>
            <a:pPr marL="182563" indent="-182563">
              <a:buFont typeface="+mj-lt"/>
              <a:buAutoNum type="arabicPeriod"/>
            </a:pPr>
            <a:r>
              <a:rPr lang="ja-JP" altLang="en-US" sz="1200" dirty="0">
                <a:latin typeface="Meiryo UI" panose="020B0604030504040204" pitchFamily="34" charset="-128"/>
                <a:ea typeface="Meiryo UI" panose="020B0604030504040204" pitchFamily="34" charset="-128"/>
                <a:cs typeface="Meiryo UI" panose="020B0604030504040204" pitchFamily="34" charset="-128"/>
              </a:rPr>
              <a:t>開催は３か月に１回程度とし、原則４月、７月、１０月、１月（或いは２月）に開催とする</a:t>
            </a:r>
          </a:p>
          <a:p>
            <a:pPr marL="182563" indent="-182563">
              <a:buFont typeface="+mj-lt"/>
              <a:buAutoNum type="arabicPeriod"/>
            </a:pPr>
            <a:r>
              <a:rPr lang="ja-JP" altLang="en-US" sz="1200" dirty="0">
                <a:latin typeface="Meiryo UI" panose="020B0604030504040204" pitchFamily="34" charset="-128"/>
                <a:ea typeface="Meiryo UI" panose="020B0604030504040204" pitchFamily="34" charset="-128"/>
                <a:cs typeface="Meiryo UI" panose="020B0604030504040204" pitchFamily="34" charset="-128"/>
              </a:rPr>
              <a:t>会員は自由に意見を発表することが出来る。また会員は本研究会における発言内容、発表資料、ならびに決定事項について、特段の許可がない限りにおいては守秘義務を負い、外部に漏らすことを禁ずる。</a:t>
            </a:r>
          </a:p>
          <a:p>
            <a:pPr marL="182563" indent="-182563">
              <a:buFont typeface="+mj-lt"/>
              <a:buAutoNum type="arabicPeriod"/>
            </a:pPr>
            <a:r>
              <a:rPr lang="ja-JP" altLang="en-US" sz="1200" dirty="0">
                <a:latin typeface="Meiryo UI" panose="020B0604030504040204" pitchFamily="34" charset="-128"/>
                <a:ea typeface="Meiryo UI" panose="020B0604030504040204" pitchFamily="34" charset="-128"/>
                <a:cs typeface="Meiryo UI" panose="020B0604030504040204" pitchFamily="34" charset="-128"/>
              </a:rPr>
              <a:t>本研究会の議事の結果は議事録として事務局が作成し、研究会出席者メンバーに確認を行い、確定させたものを保管する。</a:t>
            </a:r>
          </a:p>
          <a:p>
            <a:pPr marL="182563" indent="-182563">
              <a:buFont typeface="+mj-lt"/>
              <a:buAutoNum type="arabicPeriod"/>
            </a:pPr>
            <a:r>
              <a:rPr lang="ja-JP" altLang="en-US" sz="1200" dirty="0">
                <a:latin typeface="Meiryo UI" panose="020B0604030504040204" pitchFamily="34" charset="-128"/>
                <a:ea typeface="Meiryo UI" panose="020B0604030504040204" pitchFamily="34" charset="-128"/>
                <a:cs typeface="Meiryo UI" panose="020B0604030504040204" pitchFamily="34" charset="-128"/>
              </a:rPr>
              <a:t>個別テーマに基づく出席者（個別ゲスト）は、事務局が座長の承認を得たうえで、研究会に招待し、会員に開催案内と同時に案内をする。</a:t>
            </a:r>
          </a:p>
        </p:txBody>
      </p:sp>
      <p:sp>
        <p:nvSpPr>
          <p:cNvPr id="15" name="タイトル 2">
            <a:extLst>
              <a:ext uri="{FF2B5EF4-FFF2-40B4-BE49-F238E27FC236}">
                <a16:creationId xmlns:a16="http://schemas.microsoft.com/office/drawing/2014/main" xmlns="" id="{1EEA3E1E-29C0-6942-97F3-6594239C347F}"/>
              </a:ext>
            </a:extLst>
          </p:cNvPr>
          <p:cNvSpPr txBox="1">
            <a:spLocks/>
          </p:cNvSpPr>
          <p:nvPr/>
        </p:nvSpPr>
        <p:spPr bwMode="auto">
          <a:xfrm>
            <a:off x="4572722" y="4464000"/>
            <a:ext cx="1440000" cy="360000"/>
          </a:xfrm>
          <a:prstGeom prst="rect">
            <a:avLst/>
          </a:prstGeom>
          <a:solidFill>
            <a:srgbClr val="006C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0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2pPr>
            <a:lvl3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3pPr>
            <a:lvl4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4pPr>
            <a:lvl5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5pPr>
            <a:lvl6pPr marL="457200" algn="l" rtl="0" fontAlgn="base">
              <a:spcBef>
                <a:spcPct val="0"/>
              </a:spcBef>
              <a:spcAft>
                <a:spcPct val="0"/>
              </a:spcAft>
              <a:defRPr kumimoji="1" sz="2000">
                <a:solidFill>
                  <a:schemeClr val="tx2"/>
                </a:solidFill>
                <a:latin typeface="ＭＳ Ｐゴシック" charset="-128"/>
                <a:ea typeface="ＭＳ Ｐゴシック" charset="-128"/>
              </a:defRPr>
            </a:lvl6pPr>
            <a:lvl7pPr marL="914400" algn="l" rtl="0" fontAlgn="base">
              <a:spcBef>
                <a:spcPct val="0"/>
              </a:spcBef>
              <a:spcAft>
                <a:spcPct val="0"/>
              </a:spcAft>
              <a:defRPr kumimoji="1" sz="2000">
                <a:solidFill>
                  <a:schemeClr val="tx2"/>
                </a:solidFill>
                <a:latin typeface="ＭＳ Ｐゴシック" charset="-128"/>
                <a:ea typeface="ＭＳ Ｐゴシック" charset="-128"/>
              </a:defRPr>
            </a:lvl7pPr>
            <a:lvl8pPr marL="1371600" algn="l" rtl="0" fontAlgn="base">
              <a:spcBef>
                <a:spcPct val="0"/>
              </a:spcBef>
              <a:spcAft>
                <a:spcPct val="0"/>
              </a:spcAft>
              <a:defRPr kumimoji="1" sz="2000">
                <a:solidFill>
                  <a:schemeClr val="tx2"/>
                </a:solidFill>
                <a:latin typeface="ＭＳ Ｐゴシック" charset="-128"/>
                <a:ea typeface="ＭＳ Ｐゴシック" charset="-128"/>
              </a:defRPr>
            </a:lvl8pPr>
            <a:lvl9pPr marL="1828800" algn="l" rtl="0" fontAlgn="base">
              <a:spcBef>
                <a:spcPct val="0"/>
              </a:spcBef>
              <a:spcAft>
                <a:spcPct val="0"/>
              </a:spcAft>
              <a:defRPr kumimoji="1" sz="2000">
                <a:solidFill>
                  <a:schemeClr val="tx2"/>
                </a:solidFill>
                <a:latin typeface="ＭＳ Ｐゴシック" charset="-128"/>
                <a:ea typeface="ＭＳ Ｐゴシック" charset="-128"/>
              </a:defRPr>
            </a:lvl9pPr>
          </a:lstStyle>
          <a:p>
            <a:pPr eaLnBrk="1" hangingPunct="1"/>
            <a:r>
              <a:rPr lang="ja-JP" altLang="en-US" sz="1400" b="1" kern="0" dirty="0">
                <a:solidFill>
                  <a:schemeClr val="bg1"/>
                </a:solidFill>
                <a:latin typeface="Meiryo UI" charset="-128"/>
                <a:ea typeface="Meiryo UI" charset="-128"/>
                <a:cs typeface="Meiryo UI" charset="-128"/>
              </a:rPr>
              <a:t>連絡会</a:t>
            </a:r>
          </a:p>
        </p:txBody>
      </p:sp>
      <p:sp>
        <p:nvSpPr>
          <p:cNvPr id="16" name="正方形/長方形 15">
            <a:extLst>
              <a:ext uri="{FF2B5EF4-FFF2-40B4-BE49-F238E27FC236}">
                <a16:creationId xmlns:a16="http://schemas.microsoft.com/office/drawing/2014/main" xmlns="" id="{66EB0939-35CF-BF4B-A7EF-A616592D4360}"/>
              </a:ext>
            </a:extLst>
          </p:cNvPr>
          <p:cNvSpPr/>
          <p:nvPr/>
        </p:nvSpPr>
        <p:spPr>
          <a:xfrm>
            <a:off x="4572000" y="4824000"/>
            <a:ext cx="4321175" cy="1641512"/>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t"/>
          <a:lstStyle/>
          <a:p>
            <a:r>
              <a:rPr lang="ja-JP" altLang="en-US" sz="1200" dirty="0">
                <a:latin typeface="Meiryo UI" panose="020B0604030504040204" pitchFamily="34" charset="-128"/>
                <a:ea typeface="Meiryo UI" panose="020B0604030504040204" pitchFamily="34" charset="-128"/>
                <a:cs typeface="Meiryo UI" panose="020B0604030504040204" pitchFamily="34" charset="-128"/>
              </a:rPr>
              <a:t>本研究会の下部にグループ内各社の連絡会として、サイバーセキュリティ連絡会を設置する。メンバーは以下とし、開催頻度は月一回＋必要に応じて臨時開催とする。</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＜連絡会メンバー＞</a:t>
            </a:r>
          </a:p>
          <a:p>
            <a:r>
              <a:rPr lang="en-US" altLang="ja-JP" sz="1200" dirty="0">
                <a:latin typeface="Meiryo UI" panose="020B0604030504040204" pitchFamily="34" charset="-128"/>
                <a:ea typeface="Meiryo UI" panose="020B0604030504040204" pitchFamily="34" charset="-128"/>
                <a:cs typeface="Meiryo UI" panose="020B0604030504040204" pitchFamily="34" charset="-128"/>
              </a:rPr>
              <a:t>MS</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：火新部・責任チーム長、モデリングチーム長および関係者</a:t>
            </a:r>
          </a:p>
          <a:p>
            <a:r>
              <a:rPr lang="en-US" altLang="ja-JP" sz="1200" dirty="0">
                <a:latin typeface="Meiryo UI" panose="020B0604030504040204" pitchFamily="34" charset="-128"/>
                <a:ea typeface="Meiryo UI" panose="020B0604030504040204" pitchFamily="34" charset="-128"/>
                <a:cs typeface="Meiryo UI" panose="020B0604030504040204" pitchFamily="34" charset="-128"/>
              </a:rPr>
              <a:t>AD</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：企業商品部・新種グループ長および関係者</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＜事務局＞</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インターリスク総研・新領域開発室</a:t>
            </a:r>
          </a:p>
        </p:txBody>
      </p:sp>
      <p:sp>
        <p:nvSpPr>
          <p:cNvPr id="17" name="テキスト ボックス 16">
            <a:extLst>
              <a:ext uri="{FF2B5EF4-FFF2-40B4-BE49-F238E27FC236}">
                <a16:creationId xmlns:a16="http://schemas.microsoft.com/office/drawing/2014/main" xmlns="" id="{A2189C70-0D35-8746-B814-D771D7CBAD5F}"/>
              </a:ext>
            </a:extLst>
          </p:cNvPr>
          <p:cNvSpPr txBox="1"/>
          <p:nvPr/>
        </p:nvSpPr>
        <p:spPr>
          <a:xfrm>
            <a:off x="6974237" y="7082725"/>
            <a:ext cx="184731" cy="369332"/>
          </a:xfrm>
          <a:prstGeom prst="rect">
            <a:avLst/>
          </a:prstGeom>
          <a:noFill/>
        </p:spPr>
        <p:txBody>
          <a:bodyPr wrap="none" rtlCol="0">
            <a:spAutoFit/>
          </a:bodyPr>
          <a:lstStyle/>
          <a:p>
            <a:endParaRPr kumimoji="1" lang="ja-JP" altLang="en-US" dirty="0">
              <a:latin typeface="Meiryo UI" charset="-128"/>
              <a:ea typeface="Meiryo UI" charset="-128"/>
              <a:cs typeface="Meiryo UI" charset="-128"/>
            </a:endParaRPr>
          </a:p>
        </p:txBody>
      </p:sp>
    </p:spTree>
    <p:extLst>
      <p:ext uri="{BB962C8B-B14F-4D97-AF65-F5344CB8AC3E}">
        <p14:creationId xmlns:p14="http://schemas.microsoft.com/office/powerpoint/2010/main" val="2779745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32BDB2D6-6D66-9B4F-926D-B29AD15DC675}"/>
              </a:ext>
            </a:extLst>
          </p:cNvPr>
          <p:cNvSpPr>
            <a:spLocks noGrp="1"/>
          </p:cNvSpPr>
          <p:nvPr>
            <p:ph type="title"/>
          </p:nvPr>
        </p:nvSpPr>
        <p:spPr/>
        <p:txBody>
          <a:bodyPr/>
          <a:lstStyle/>
          <a:p>
            <a:r>
              <a:rPr kumimoji="1" lang="ja-JP" altLang="en-US" dirty="0"/>
              <a:t>佐々木顧問プロフィール</a:t>
            </a:r>
          </a:p>
        </p:txBody>
      </p:sp>
      <p:sp>
        <p:nvSpPr>
          <p:cNvPr id="3" name="スライド番号プレースホルダー 2">
            <a:extLst>
              <a:ext uri="{FF2B5EF4-FFF2-40B4-BE49-F238E27FC236}">
                <a16:creationId xmlns:a16="http://schemas.microsoft.com/office/drawing/2014/main" xmlns="" id="{D4C6733C-68DF-304A-B034-86BE91E83AF5}"/>
              </a:ext>
            </a:extLst>
          </p:cNvPr>
          <p:cNvSpPr>
            <a:spLocks noGrp="1"/>
          </p:cNvSpPr>
          <p:nvPr>
            <p:ph type="sldNum" sz="quarter" idx="11"/>
          </p:nvPr>
        </p:nvSpPr>
        <p:spPr/>
        <p:txBody>
          <a:bodyPr/>
          <a:lstStyle/>
          <a:p>
            <a:pPr>
              <a:defRPr/>
            </a:pPr>
            <a:fld id="{5CFEB8B7-B293-4852-8B7F-C149CF85BDEB}" type="slidenum">
              <a:rPr lang="en-US" altLang="ja-JP" smtClean="0"/>
              <a:pPr>
                <a:defRPr/>
              </a:pPr>
              <a:t>5</a:t>
            </a:fld>
            <a:endParaRPr lang="en-US" altLang="ja-JP"/>
          </a:p>
        </p:txBody>
      </p:sp>
      <p:sp>
        <p:nvSpPr>
          <p:cNvPr id="4" name="テキスト プレースホルダー 3">
            <a:extLst>
              <a:ext uri="{FF2B5EF4-FFF2-40B4-BE49-F238E27FC236}">
                <a16:creationId xmlns:a16="http://schemas.microsoft.com/office/drawing/2014/main" xmlns="" id="{AF249AA3-DE30-CE43-886A-CF8EE90C89EC}"/>
              </a:ext>
            </a:extLst>
          </p:cNvPr>
          <p:cNvSpPr>
            <a:spLocks noGrp="1"/>
          </p:cNvSpPr>
          <p:nvPr>
            <p:ph type="body" idx="4294967295"/>
          </p:nvPr>
        </p:nvSpPr>
        <p:spPr/>
        <p:txBody>
          <a:bodyPr/>
          <a:lstStyle/>
          <a:p>
            <a:pPr marL="0" indent="0">
              <a:buNone/>
            </a:pPr>
            <a:r>
              <a:rPr lang="ja-JP" altLang="en-US" sz="1400" dirty="0"/>
              <a:t>＜略歴＞</a:t>
            </a:r>
            <a:endParaRPr lang="en-US" altLang="ja-JP" sz="1400" dirty="0"/>
          </a:p>
          <a:p>
            <a:pPr marL="711200" indent="-309563"/>
            <a:r>
              <a:rPr lang="en-US" altLang="ja-JP" sz="1400" dirty="0"/>
              <a:t>1971</a:t>
            </a:r>
            <a:r>
              <a:rPr lang="ja-JP" altLang="en-US" sz="1400" dirty="0"/>
              <a:t>年</a:t>
            </a:r>
            <a:r>
              <a:rPr lang="en-US" altLang="ja-JP" sz="1400" dirty="0"/>
              <a:t>3</a:t>
            </a:r>
            <a:r>
              <a:rPr lang="ja-JP" altLang="en-US" sz="1400" dirty="0"/>
              <a:t>月：東京大学卒業</a:t>
            </a:r>
            <a:endParaRPr lang="en-US" altLang="ja-JP" sz="1400" dirty="0"/>
          </a:p>
          <a:p>
            <a:pPr marL="711200" indent="-309563"/>
            <a:r>
              <a:rPr lang="en-US" altLang="ja-JP" sz="1400" dirty="0"/>
              <a:t>1971</a:t>
            </a:r>
            <a:r>
              <a:rPr lang="ja-JP" altLang="en-US" sz="1400" dirty="0"/>
              <a:t>年</a:t>
            </a:r>
            <a:r>
              <a:rPr lang="en-US" altLang="ja-JP" sz="1400" dirty="0"/>
              <a:t>4</a:t>
            </a:r>
            <a:r>
              <a:rPr lang="ja-JP" altLang="en-US" sz="1400" dirty="0"/>
              <a:t>月：日立製作所入所</a:t>
            </a:r>
            <a:r>
              <a:rPr lang="en-US" altLang="ja-JP" sz="1400" dirty="0"/>
              <a:t/>
            </a:r>
            <a:br>
              <a:rPr lang="en-US" altLang="ja-JP" sz="1400" dirty="0"/>
            </a:br>
            <a:r>
              <a:rPr lang="ja-JP" altLang="en-US" sz="1400" dirty="0"/>
              <a:t>システム開発研究所にてシステム高信頼化技術、セキュリティ技術、ネットワーク管理システム等の研究開発に従事し、ネットワーク管理システムＮＥＴＭや各種セキュリティシステム等の製品化に貢献。同研究所第</a:t>
            </a:r>
            <a:r>
              <a:rPr kumimoji="1" lang="ja-JP" altLang="en-US" sz="14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４</a:t>
            </a:r>
            <a:r>
              <a:rPr lang="ja-JP" altLang="en-US" sz="1400" dirty="0"/>
              <a:t>部（ネットワーク関連部）部長やセキュリティシステム研究センタ長、主管研究長などを歴任。</a:t>
            </a:r>
            <a:endParaRPr lang="en-US" altLang="ja-JP" sz="1400" dirty="0"/>
          </a:p>
          <a:p>
            <a:pPr marL="711200" indent="-309563"/>
            <a:r>
              <a:rPr lang="ja-JP" altLang="en-US" sz="1400" dirty="0"/>
              <a:t>２００１年４月</a:t>
            </a:r>
            <a:r>
              <a:rPr lang="en-US" altLang="ja-JP" sz="1400" dirty="0"/>
              <a:t>〜</a:t>
            </a:r>
            <a:r>
              <a:rPr lang="ja-JP" altLang="en-US" sz="1400" dirty="0"/>
              <a:t>東京電機大学工学部教授</a:t>
            </a:r>
            <a:endParaRPr kumimoji="1" lang="en-US" altLang="ja-JP" sz="1400" dirty="0"/>
          </a:p>
          <a:p>
            <a:pPr marL="0" indent="0">
              <a:spcBef>
                <a:spcPts val="936"/>
              </a:spcBef>
              <a:buNone/>
            </a:pPr>
            <a:r>
              <a:rPr lang="ja-JP" altLang="en-US" sz="1400" dirty="0"/>
              <a:t>＜委員等＞</a:t>
            </a:r>
            <a:endParaRPr lang="en-US" altLang="ja-JP" sz="1400" dirty="0"/>
          </a:p>
          <a:p>
            <a:pPr marL="673100" indent="-311150"/>
            <a:r>
              <a:rPr lang="ja-JP" altLang="en-US" sz="1400" dirty="0"/>
              <a:t>内閣官房サイバーセキュリティセンタ サイバーセキュリティ補佐官（</a:t>
            </a:r>
            <a:r>
              <a:rPr lang="en-US" altLang="ja-JP" sz="1400" dirty="0"/>
              <a:t>2015</a:t>
            </a:r>
            <a:r>
              <a:rPr lang="ja-JP" altLang="en-US" sz="1400" dirty="0"/>
              <a:t>年</a:t>
            </a:r>
            <a:r>
              <a:rPr lang="en-US" altLang="ja-JP" sz="1400" dirty="0"/>
              <a:t>1</a:t>
            </a:r>
            <a:r>
              <a:rPr lang="ja-JP" altLang="en-US" sz="1400" dirty="0"/>
              <a:t>月</a:t>
            </a:r>
            <a:r>
              <a:rPr lang="en-US" altLang="ja-JP" sz="1400" dirty="0"/>
              <a:t>〜</a:t>
            </a:r>
            <a:r>
              <a:rPr lang="ja-JP" altLang="en-US" sz="1400" dirty="0"/>
              <a:t>）</a:t>
            </a:r>
            <a:endParaRPr lang="en-US" altLang="ja-JP" sz="1400" dirty="0"/>
          </a:p>
          <a:p>
            <a:pPr marL="673100" indent="0">
              <a:buNone/>
            </a:pPr>
            <a:r>
              <a:rPr lang="en-US" altLang="ja-JP" sz="1200" dirty="0"/>
              <a:t>※</a:t>
            </a:r>
            <a:r>
              <a:rPr lang="ja-JP" altLang="en-US" sz="1200" dirty="0"/>
              <a:t>内閣官房情報セキュリティセンタ 情報セキュリティ補佐官（</a:t>
            </a:r>
            <a:r>
              <a:rPr lang="en-US" altLang="ja-JP" sz="1200" dirty="0"/>
              <a:t>2010</a:t>
            </a:r>
            <a:r>
              <a:rPr lang="ja-JP" altLang="en-US" sz="1200" dirty="0"/>
              <a:t>年</a:t>
            </a:r>
            <a:r>
              <a:rPr lang="en-US" altLang="ja-JP" sz="1200" dirty="0"/>
              <a:t>7</a:t>
            </a:r>
            <a:r>
              <a:rPr lang="ja-JP" altLang="en-US" sz="1200" dirty="0"/>
              <a:t>月</a:t>
            </a:r>
            <a:r>
              <a:rPr lang="en-US" altLang="ja-JP" sz="1200" dirty="0"/>
              <a:t>〜2014</a:t>
            </a:r>
            <a:r>
              <a:rPr lang="ja-JP" altLang="en-US" sz="1200" dirty="0"/>
              <a:t>年</a:t>
            </a:r>
            <a:r>
              <a:rPr lang="en-US" altLang="ja-JP" sz="1200" dirty="0"/>
              <a:t>12</a:t>
            </a:r>
            <a:r>
              <a:rPr lang="ja-JP" altLang="en-US" sz="1200" dirty="0"/>
              <a:t>月）</a:t>
            </a:r>
            <a:endParaRPr kumimoji="1" lang="en-US" altLang="ja-JP" sz="1200" dirty="0"/>
          </a:p>
          <a:p>
            <a:pPr marL="673100" indent="-311150"/>
            <a:r>
              <a:rPr lang="ja-JP" altLang="en-US" sz="1400" dirty="0"/>
              <a:t>総務省 自治体情報セキュリティ対策検討チーム　座長（</a:t>
            </a:r>
            <a:r>
              <a:rPr lang="en-US" altLang="ja-JP" sz="1400" dirty="0"/>
              <a:t>2015</a:t>
            </a:r>
            <a:r>
              <a:rPr lang="ja-JP" altLang="en-US" sz="1400" dirty="0"/>
              <a:t>年</a:t>
            </a:r>
            <a:r>
              <a:rPr lang="en-US" altLang="ja-JP" sz="1400" dirty="0"/>
              <a:t>7</a:t>
            </a:r>
            <a:r>
              <a:rPr lang="ja-JP" altLang="en-US" sz="1400" dirty="0"/>
              <a:t>月</a:t>
            </a:r>
            <a:r>
              <a:rPr lang="en-US" altLang="ja-JP" sz="1400" dirty="0"/>
              <a:t>〜</a:t>
            </a:r>
            <a:r>
              <a:rPr lang="ja-JP" altLang="en-US" sz="1400" dirty="0"/>
              <a:t>）</a:t>
            </a:r>
            <a:endParaRPr lang="en-US" altLang="ja-JP" sz="1400" dirty="0"/>
          </a:p>
          <a:p>
            <a:pPr marL="673100" indent="-311150"/>
            <a:r>
              <a:rPr lang="ja-JP" altLang="en-US" sz="1400" dirty="0"/>
              <a:t>総務省・経済産業省 </a:t>
            </a:r>
            <a:r>
              <a:rPr lang="en-US" altLang="ja-JP" sz="1400" dirty="0"/>
              <a:t>IoT</a:t>
            </a:r>
            <a:r>
              <a:rPr lang="ja-JP" altLang="en-US" sz="1400" dirty="0"/>
              <a:t>セキュリティワーキンググループ座長（</a:t>
            </a:r>
            <a:r>
              <a:rPr lang="en-US" altLang="ja-JP" sz="1400" dirty="0"/>
              <a:t>2016</a:t>
            </a:r>
            <a:r>
              <a:rPr lang="ja-JP" altLang="en-US" sz="1400" dirty="0"/>
              <a:t>年</a:t>
            </a:r>
            <a:r>
              <a:rPr lang="en-US" altLang="ja-JP" sz="1400" dirty="0"/>
              <a:t>1</a:t>
            </a:r>
            <a:r>
              <a:rPr lang="ja-JP" altLang="en-US" sz="1400" dirty="0"/>
              <a:t>月</a:t>
            </a:r>
            <a:r>
              <a:rPr lang="en-US" altLang="ja-JP" sz="1400" dirty="0"/>
              <a:t>〜</a:t>
            </a:r>
            <a:r>
              <a:rPr lang="ja-JP" altLang="en-US" sz="1400" dirty="0"/>
              <a:t>）</a:t>
            </a:r>
            <a:endParaRPr lang="en-US" altLang="ja-JP" sz="1400" dirty="0"/>
          </a:p>
          <a:p>
            <a:pPr marL="673100" indent="-311150"/>
            <a:r>
              <a:rPr lang="ja-JP" altLang="en-US" sz="1400" dirty="0"/>
              <a:t>会計検査院 最高情報セキュリティアドバイザー（</a:t>
            </a:r>
            <a:r>
              <a:rPr lang="en-US" altLang="ja-JP" sz="1400" dirty="0"/>
              <a:t>2016</a:t>
            </a:r>
            <a:r>
              <a:rPr lang="ja-JP" altLang="en-US" sz="1400" dirty="0"/>
              <a:t>年</a:t>
            </a:r>
            <a:r>
              <a:rPr lang="en-US" altLang="ja-JP" sz="1400" dirty="0"/>
              <a:t>12</a:t>
            </a:r>
            <a:r>
              <a:rPr lang="ja-JP" altLang="en-US" sz="1400" dirty="0"/>
              <a:t>月</a:t>
            </a:r>
            <a:r>
              <a:rPr lang="en-US" altLang="ja-JP" sz="1400" dirty="0"/>
              <a:t>〜</a:t>
            </a:r>
            <a:r>
              <a:rPr lang="ja-JP" altLang="en-US" sz="1400" dirty="0"/>
              <a:t>）</a:t>
            </a:r>
            <a:endParaRPr lang="en-US" altLang="ja-JP" sz="1400" dirty="0"/>
          </a:p>
          <a:p>
            <a:pPr marL="673100" indent="-311150"/>
            <a:r>
              <a:rPr lang="ja-JP" altLang="en-US" sz="1400" dirty="0"/>
              <a:t>情報通信研究機構</a:t>
            </a:r>
            <a:r>
              <a:rPr lang="en-US" altLang="ja-JP" sz="1400" dirty="0"/>
              <a:t>(NICT) </a:t>
            </a:r>
            <a:r>
              <a:rPr lang="ja-JP" altLang="en-US" sz="1400" dirty="0"/>
              <a:t>委託研究評価委員（</a:t>
            </a:r>
            <a:r>
              <a:rPr lang="en-US" altLang="ja-JP" sz="1400" dirty="0"/>
              <a:t>2001</a:t>
            </a:r>
            <a:r>
              <a:rPr lang="ja-JP" altLang="en-US" sz="1400" dirty="0"/>
              <a:t>年</a:t>
            </a:r>
            <a:r>
              <a:rPr lang="en-US" altLang="ja-JP" sz="1400" dirty="0"/>
              <a:t>4</a:t>
            </a:r>
            <a:r>
              <a:rPr lang="ja-JP" altLang="en-US" sz="1400" dirty="0"/>
              <a:t>月</a:t>
            </a:r>
            <a:r>
              <a:rPr lang="en-US" altLang="ja-JP" sz="1400" dirty="0"/>
              <a:t>〜</a:t>
            </a:r>
            <a:r>
              <a:rPr lang="ja-JP" altLang="en-US" sz="1400" dirty="0"/>
              <a:t>）</a:t>
            </a:r>
            <a:endParaRPr lang="en-US" altLang="ja-JP" sz="1400" dirty="0"/>
          </a:p>
          <a:p>
            <a:pPr marL="673100" indent="-311150"/>
            <a:r>
              <a:rPr lang="ja-JP" altLang="en-US" sz="1400" dirty="0"/>
              <a:t>日本セキュリティマネージメント学会 会長（</a:t>
            </a:r>
            <a:r>
              <a:rPr lang="en-US" altLang="ja-JP" sz="1400" dirty="0"/>
              <a:t>2004</a:t>
            </a:r>
            <a:r>
              <a:rPr lang="ja-JP" altLang="en-US" sz="1400" dirty="0"/>
              <a:t>年</a:t>
            </a:r>
            <a:r>
              <a:rPr lang="en-US" altLang="ja-JP" sz="1400" dirty="0"/>
              <a:t>6</a:t>
            </a:r>
            <a:r>
              <a:rPr lang="ja-JP" altLang="en-US" sz="1400" dirty="0"/>
              <a:t>月</a:t>
            </a:r>
            <a:r>
              <a:rPr lang="en-US" altLang="ja-JP" sz="1400" dirty="0"/>
              <a:t>〜</a:t>
            </a:r>
            <a:r>
              <a:rPr lang="ja-JP" altLang="en-US" sz="1400" dirty="0"/>
              <a:t>）</a:t>
            </a:r>
            <a:endParaRPr lang="en-US" altLang="ja-JP" sz="1400" dirty="0"/>
          </a:p>
          <a:p>
            <a:pPr marL="673100" indent="-311150"/>
            <a:r>
              <a:rPr lang="ja-JP" altLang="en-US" sz="1400" dirty="0"/>
              <a:t> デジタルフォレンジック研究会 会長（</a:t>
            </a:r>
            <a:r>
              <a:rPr lang="en-US" altLang="ja-JP" sz="1400" dirty="0"/>
              <a:t>2011</a:t>
            </a:r>
            <a:r>
              <a:rPr lang="ja-JP" altLang="en-US" sz="1400" dirty="0"/>
              <a:t>年</a:t>
            </a:r>
            <a:r>
              <a:rPr lang="en-US" altLang="ja-JP" sz="1400" dirty="0"/>
              <a:t>6</a:t>
            </a:r>
            <a:r>
              <a:rPr lang="ja-JP" altLang="en-US" sz="1400" dirty="0"/>
              <a:t>月</a:t>
            </a:r>
            <a:r>
              <a:rPr lang="en-US" altLang="ja-JP" sz="1400" dirty="0"/>
              <a:t>〜</a:t>
            </a:r>
            <a:r>
              <a:rPr lang="ja-JP" altLang="en-US" sz="1400" dirty="0"/>
              <a:t>）</a:t>
            </a:r>
            <a:r>
              <a:rPr lang="en-US" altLang="ja-JP" sz="1400" dirty="0"/>
              <a:t>			</a:t>
            </a:r>
            <a:r>
              <a:rPr lang="ja-JP" altLang="en-US" sz="1400" dirty="0"/>
              <a:t>等々</a:t>
            </a:r>
            <a:endParaRPr kumimoji="1" lang="en-US" altLang="ja-JP" sz="1400" dirty="0"/>
          </a:p>
          <a:p>
            <a:pPr marL="0" indent="0">
              <a:spcBef>
                <a:spcPts val="936"/>
              </a:spcBef>
              <a:buNone/>
            </a:pPr>
            <a:r>
              <a:rPr kumimoji="1" lang="ja-JP" altLang="en-US" sz="1400" dirty="0"/>
              <a:t>＜研究等＞</a:t>
            </a:r>
            <a:endParaRPr kumimoji="1" lang="en-US" altLang="ja-JP" sz="1400" dirty="0"/>
          </a:p>
          <a:p>
            <a:pPr marL="673100" indent="-271463"/>
            <a:r>
              <a:rPr lang="ja-JP" altLang="en-US" sz="1400" dirty="0"/>
              <a:t>３０年以上情報セキュリティの研究に取り組んできた。特にデジタルデータの証拠性を確保するための技術であるデジタル・フォレンジッや、</a:t>
            </a:r>
            <a:r>
              <a:rPr lang="en-US" altLang="ja-JP" sz="1400" dirty="0"/>
              <a:t>IT</a:t>
            </a:r>
            <a:r>
              <a:rPr lang="ja-JP" altLang="en-US" sz="1400" dirty="0"/>
              <a:t>システムの安全性を広く評価しリスクコミュニケーションに基づき対策案の最適な組み合わせに関する合意形成を支援する</a:t>
            </a:r>
            <a:r>
              <a:rPr lang="en-US" altLang="ja-JP" sz="1400" dirty="0"/>
              <a:t>IT</a:t>
            </a:r>
            <a:r>
              <a:rPr lang="ja-JP" altLang="en-US" sz="1400" dirty="0"/>
              <a:t>リスク学については、先駆的に研究を実施してきており、国際学会においてキーノートスピーチを依頼されたり、これらに関する書物も数多く執筆している。また「デジタル・フォレンジックならびにＩＴリスク学の研究開発」は　偉業「情報セキュリティ に対する総合的対策」 として電子情報通信学会マイルストーンに選定され</a:t>
            </a:r>
            <a:r>
              <a:rPr lang="en-US" altLang="ja-JP" sz="1400" dirty="0"/>
              <a:t>2017</a:t>
            </a:r>
            <a:r>
              <a:rPr lang="ja-JP" altLang="en-US" sz="1400" dirty="0"/>
              <a:t>年に表彰を受けている。</a:t>
            </a:r>
            <a:endParaRPr kumimoji="1" lang="ja-JP" altLang="en-US" sz="1400" dirty="0"/>
          </a:p>
        </p:txBody>
      </p:sp>
    </p:spTree>
    <p:extLst>
      <p:ext uri="{BB962C8B-B14F-4D97-AF65-F5344CB8AC3E}">
        <p14:creationId xmlns:p14="http://schemas.microsoft.com/office/powerpoint/2010/main" val="176467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2"/>
          <p:cNvSpPr>
            <a:spLocks noGrp="1"/>
          </p:cNvSpPr>
          <p:nvPr>
            <p:ph type="ctrTitle"/>
          </p:nvPr>
        </p:nvSpPr>
        <p:spPr>
          <a:solidFill>
            <a:srgbClr val="006C60"/>
          </a:solidFill>
        </p:spPr>
        <p:txBody>
          <a:bodyPr/>
          <a:lstStyle/>
          <a:p>
            <a:pPr eaLnBrk="1" hangingPunct="1"/>
            <a:r>
              <a:rPr lang="ja-JP" altLang="en-US" b="1" dirty="0">
                <a:solidFill>
                  <a:schemeClr val="bg1"/>
                </a:solidFill>
                <a:latin typeface="Meiryo UI" charset="-128"/>
                <a:ea typeface="Meiryo UI" charset="-128"/>
                <a:cs typeface="Meiryo UI" charset="-128"/>
              </a:rPr>
              <a:t>連絡会の検討テーマ</a:t>
            </a:r>
            <a:endParaRPr b="1" dirty="0">
              <a:solidFill>
                <a:schemeClr val="bg1"/>
              </a:solidFill>
              <a:latin typeface="Meiryo UI" charset="-128"/>
              <a:ea typeface="Meiryo UI" charset="-128"/>
              <a:cs typeface="Meiryo UI" charset="-128"/>
            </a:endParaRPr>
          </a:p>
        </p:txBody>
      </p:sp>
      <p:sp>
        <p:nvSpPr>
          <p:cNvPr id="2" name="正方形/長方形 1">
            <a:extLst>
              <a:ext uri="{FF2B5EF4-FFF2-40B4-BE49-F238E27FC236}">
                <a16:creationId xmlns:a16="http://schemas.microsoft.com/office/drawing/2014/main" xmlns="" id="{0AF3907B-6649-BA40-8BF9-8A74F9605C12}"/>
              </a:ext>
            </a:extLst>
          </p:cNvPr>
          <p:cNvSpPr/>
          <p:nvPr/>
        </p:nvSpPr>
        <p:spPr>
          <a:xfrm>
            <a:off x="234516" y="3945533"/>
            <a:ext cx="4572000" cy="1138773"/>
          </a:xfrm>
          <a:prstGeom prst="rect">
            <a:avLst/>
          </a:prstGeom>
        </p:spPr>
        <p:txBody>
          <a:bodyPr>
            <a:spAutoFit/>
          </a:bodyPr>
          <a:lstStyle/>
          <a:p>
            <a:pPr marL="800100" lvl="1" indent="-342900">
              <a:spcBef>
                <a:spcPts val="600"/>
              </a:spcBef>
              <a:spcAft>
                <a:spcPts val="600"/>
              </a:spcAft>
              <a:buFont typeface="Wingdings" pitchFamily="2" charset="2"/>
              <a:buChar char="Ø"/>
            </a:pPr>
            <a:r>
              <a:rPr lang="ja-JP" altLang="en-US" sz="1600" dirty="0">
                <a:latin typeface="Meiryo UI" panose="020B0604030504040204" pitchFamily="34" charset="-128"/>
                <a:ea typeface="Meiryo UI" panose="020B0604030504040204" pitchFamily="34" charset="-128"/>
                <a:cs typeface="Meiryo UI" panose="020B0604030504040204" pitchFamily="34" charset="-128"/>
              </a:rPr>
              <a:t>外部評価（</a:t>
            </a:r>
            <a:r>
              <a:rPr lang="en-US" altLang="ja-JP" sz="1600" dirty="0" err="1">
                <a:latin typeface="Meiryo UI" panose="020B0604030504040204" pitchFamily="34" charset="-128"/>
                <a:ea typeface="Meiryo UI" panose="020B0604030504040204" pitchFamily="34" charset="-128"/>
                <a:cs typeface="Meiryo UI" panose="020B0604030504040204" pitchFamily="34" charset="-128"/>
              </a:rPr>
              <a:t>Bitsight</a:t>
            </a:r>
            <a:r>
              <a:rPr lang="ja-JP" altLang="en-US" sz="1600" dirty="0">
                <a:latin typeface="Meiryo UI" panose="020B0604030504040204" pitchFamily="34" charset="-128"/>
                <a:ea typeface="Meiryo UI" panose="020B0604030504040204" pitchFamily="34" charset="-128"/>
                <a:cs typeface="Meiryo UI" panose="020B0604030504040204" pitchFamily="34" charset="-128"/>
              </a:rPr>
              <a:t>活用に向けて）</a:t>
            </a:r>
            <a:endParaRPr lang="en-US" altLang="ja-JP" sz="1600" dirty="0">
              <a:latin typeface="Meiryo UI" panose="020B0604030504040204" pitchFamily="34" charset="-128"/>
              <a:ea typeface="Meiryo UI" panose="020B0604030504040204" pitchFamily="34" charset="-128"/>
              <a:cs typeface="Meiryo UI" panose="020B0604030504040204" pitchFamily="34" charset="-128"/>
            </a:endParaRPr>
          </a:p>
          <a:p>
            <a:pPr marL="800100" lvl="1" indent="-342900">
              <a:spcBef>
                <a:spcPts val="600"/>
              </a:spcBef>
              <a:spcAft>
                <a:spcPts val="600"/>
              </a:spcAft>
              <a:buFont typeface="Wingdings" pitchFamily="2" charset="2"/>
              <a:buChar char="Ø"/>
            </a:pPr>
            <a:r>
              <a:rPr lang="ja-JP" altLang="en-US" sz="1600" dirty="0">
                <a:latin typeface="Meiryo UI" panose="020B0604030504040204" pitchFamily="34" charset="-128"/>
                <a:ea typeface="Meiryo UI" panose="020B0604030504040204" pitchFamily="34" charset="-128"/>
                <a:cs typeface="Meiryo UI" panose="020B0604030504040204" pitchFamily="34" charset="-128"/>
              </a:rPr>
              <a:t>リスク計量</a:t>
            </a:r>
            <a:endParaRPr lang="en-US" altLang="ja-JP" sz="1600" dirty="0">
              <a:latin typeface="Meiryo UI" panose="020B0604030504040204" pitchFamily="34" charset="-128"/>
              <a:ea typeface="Meiryo UI" panose="020B0604030504040204" pitchFamily="34" charset="-128"/>
              <a:cs typeface="Meiryo UI" panose="020B0604030504040204" pitchFamily="34" charset="-128"/>
            </a:endParaRPr>
          </a:p>
          <a:p>
            <a:pPr marL="800100" lvl="1" indent="-342900">
              <a:spcBef>
                <a:spcPts val="600"/>
              </a:spcBef>
              <a:spcAft>
                <a:spcPts val="600"/>
              </a:spcAft>
              <a:buFont typeface="Wingdings" pitchFamily="2" charset="2"/>
              <a:buChar char="Ø"/>
            </a:pPr>
            <a:r>
              <a:rPr lang="ja-JP" altLang="en-US" sz="1600" dirty="0">
                <a:latin typeface="Meiryo UI" panose="020B0604030504040204" pitchFamily="34" charset="-128"/>
                <a:ea typeface="Meiryo UI" panose="020B0604030504040204" pitchFamily="34" charset="-128"/>
                <a:cs typeface="Meiryo UI" panose="020B0604030504040204" pitchFamily="34" charset="-128"/>
              </a:rPr>
              <a:t>目指すべきコンサルティング領域</a:t>
            </a:r>
            <a:endParaRPr lang="en-US" altLang="ja-JP" sz="1600" dirty="0">
              <a:latin typeface="Meiryo UI" panose="020B0604030504040204" pitchFamily="34" charset="-128"/>
              <a:ea typeface="Meiryo UI" panose="020B0604030504040204" pitchFamily="34" charset="-128"/>
              <a:cs typeface="Meiryo UI" panose="020B0604030504040204" pitchFamily="34" charset="-128"/>
            </a:endParaRPr>
          </a:p>
        </p:txBody>
      </p:sp>
    </p:spTree>
    <p:extLst>
      <p:ext uri="{BB962C8B-B14F-4D97-AF65-F5344CB8AC3E}">
        <p14:creationId xmlns:p14="http://schemas.microsoft.com/office/powerpoint/2010/main" val="273398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図形グループ 105"/>
          <p:cNvGrpSpPr/>
          <p:nvPr/>
        </p:nvGrpSpPr>
        <p:grpSpPr>
          <a:xfrm>
            <a:off x="2119490" y="4806417"/>
            <a:ext cx="3119702" cy="1080000"/>
            <a:chOff x="2064764" y="5363767"/>
            <a:chExt cx="3119702" cy="1080000"/>
          </a:xfrm>
        </p:grpSpPr>
        <p:sp>
          <p:nvSpPr>
            <p:cNvPr id="109" name="角丸四角形 108"/>
            <p:cNvSpPr/>
            <p:nvPr/>
          </p:nvSpPr>
          <p:spPr>
            <a:xfrm>
              <a:off x="2064764" y="5363767"/>
              <a:ext cx="3119702" cy="1080000"/>
            </a:xfrm>
            <a:prstGeom prst="roundRect">
              <a:avLst>
                <a:gd name="adj" fmla="val 7635"/>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108000"/>
            <a:lstStyle/>
            <a:p>
              <a:pPr>
                <a:spcBef>
                  <a:spcPts val="600"/>
                </a:spcBef>
                <a:defRPr/>
              </a:pPr>
              <a:endParaRPr lang="ja-JP" altLang="en-US" sz="13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11"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57939" y="5653158"/>
              <a:ext cx="1018117"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104"/>
            <p:cNvPicPr>
              <a:picLocks noChangeAspect="1" noChangeArrowheads="1"/>
            </p:cNvPicPr>
            <p:nvPr/>
          </p:nvPicPr>
          <p:blipFill>
            <a:blip r:embed="rId4" cstate="print"/>
            <a:srcRect/>
            <a:stretch>
              <a:fillRect/>
            </a:stretch>
          </p:blipFill>
          <p:spPr bwMode="auto">
            <a:xfrm flipH="1">
              <a:off x="3263251" y="5433390"/>
              <a:ext cx="685792" cy="499847"/>
            </a:xfrm>
            <a:prstGeom prst="rect">
              <a:avLst/>
            </a:prstGeom>
            <a:noFill/>
            <a:scene3d>
              <a:camera prst="orthographicFront">
                <a:rot lat="0" lon="10800000" rev="0"/>
              </a:camera>
              <a:lightRig rig="threePt" dir="t"/>
            </a:scene3d>
          </p:spPr>
        </p:pic>
        <p:sp>
          <p:nvSpPr>
            <p:cNvPr id="114" name="テキスト ボックス 104"/>
            <p:cNvSpPr txBox="1">
              <a:spLocks noChangeArrowheads="1"/>
            </p:cNvSpPr>
            <p:nvPr/>
          </p:nvSpPr>
          <p:spPr bwMode="auto">
            <a:xfrm>
              <a:off x="3078090" y="5902623"/>
              <a:ext cx="1191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1100" dirty="0">
                  <a:solidFill>
                    <a:srgbClr val="000000"/>
                  </a:solidFill>
                  <a:latin typeface="Meiryo UI" pitchFamily="50" charset="-128"/>
                  <a:ea typeface="Meiryo UI" pitchFamily="50" charset="-128"/>
                  <a:cs typeface="Meiryo UI" pitchFamily="50" charset="-128"/>
                </a:rPr>
                <a:t>漏洩者として売却</a:t>
              </a:r>
              <a:endParaRPr lang="en-US" altLang="ja-JP" sz="1100" dirty="0">
                <a:solidFill>
                  <a:srgbClr val="000000"/>
                </a:solidFill>
                <a:latin typeface="Meiryo UI" pitchFamily="50" charset="-128"/>
                <a:ea typeface="Meiryo UI" pitchFamily="50" charset="-128"/>
                <a:cs typeface="Meiryo UI" pitchFamily="50" charset="-128"/>
              </a:endParaRPr>
            </a:p>
          </p:txBody>
        </p:sp>
        <p:cxnSp>
          <p:nvCxnSpPr>
            <p:cNvPr id="116" name="直線矢印コネクタ 24"/>
            <p:cNvCxnSpPr>
              <a:cxnSpLocks noChangeShapeType="1"/>
            </p:cNvCxnSpPr>
            <p:nvPr/>
          </p:nvCxnSpPr>
          <p:spPr bwMode="auto">
            <a:xfrm flipV="1">
              <a:off x="2725208" y="5591775"/>
              <a:ext cx="572223" cy="0"/>
            </a:xfrm>
            <a:prstGeom prst="straightConnector1">
              <a:avLst/>
            </a:prstGeom>
            <a:noFill/>
            <a:ln w="28575" algn="ctr">
              <a:solidFill>
                <a:srgbClr val="D43118"/>
              </a:solidFill>
              <a:round/>
              <a:headEnd/>
              <a:tailEnd type="arrow" w="med" len="med"/>
            </a:ln>
            <a:extLst>
              <a:ext uri="{909E8E84-426E-40DD-AFC4-6F175D3DCCD1}">
                <a14:hiddenFill xmlns:a14="http://schemas.microsoft.com/office/drawing/2010/main">
                  <a:noFill/>
                </a14:hiddenFill>
              </a:ext>
            </a:extLst>
          </p:spPr>
        </p:cxnSp>
        <p:cxnSp>
          <p:nvCxnSpPr>
            <p:cNvPr id="117" name="直線矢印コネクタ 37"/>
            <p:cNvCxnSpPr>
              <a:cxnSpLocks noChangeShapeType="1"/>
            </p:cNvCxnSpPr>
            <p:nvPr/>
          </p:nvCxnSpPr>
          <p:spPr bwMode="auto">
            <a:xfrm flipH="1">
              <a:off x="2725208" y="5822980"/>
              <a:ext cx="572223" cy="1587"/>
            </a:xfrm>
            <a:prstGeom prst="straightConnector1">
              <a:avLst/>
            </a:prstGeom>
            <a:noFill/>
            <a:ln w="28575" algn="ctr">
              <a:solidFill>
                <a:srgbClr val="D43118"/>
              </a:solidFill>
              <a:round/>
              <a:headEnd/>
              <a:tailEnd type="arrow" w="med" len="med"/>
            </a:ln>
            <a:extLst>
              <a:ext uri="{909E8E84-426E-40DD-AFC4-6F175D3DCCD1}">
                <a14:hiddenFill xmlns:a14="http://schemas.microsoft.com/office/drawing/2010/main">
                  <a:noFill/>
                </a14:hiddenFill>
              </a:ext>
            </a:extLst>
          </p:spPr>
        </p:cxnSp>
        <p:pic>
          <p:nvPicPr>
            <p:cNvPr id="119" name="図 118"/>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738037" y="5410385"/>
              <a:ext cx="178435" cy="171584"/>
            </a:xfrm>
            <a:prstGeom prst="rect">
              <a:avLst/>
            </a:prstGeom>
          </p:spPr>
        </p:pic>
        <p:pic>
          <p:nvPicPr>
            <p:cNvPr id="120" name="図 119"/>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188220" y="5726687"/>
              <a:ext cx="234772" cy="288000"/>
            </a:xfrm>
            <a:prstGeom prst="rect">
              <a:avLst/>
            </a:prstGeom>
          </p:spPr>
        </p:pic>
        <p:sp>
          <p:nvSpPr>
            <p:cNvPr id="122" name="テキスト ボックス 104"/>
            <p:cNvSpPr txBox="1">
              <a:spLocks noChangeArrowheads="1"/>
            </p:cNvSpPr>
            <p:nvPr/>
          </p:nvSpPr>
          <p:spPr bwMode="auto">
            <a:xfrm>
              <a:off x="2834087" y="5400952"/>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代金</a:t>
              </a:r>
              <a:endParaRPr lang="en-US" altLang="ja-JP" sz="900" dirty="0">
                <a:solidFill>
                  <a:srgbClr val="000000"/>
                </a:solidFill>
                <a:latin typeface="Meiryo UI" pitchFamily="50" charset="-128"/>
                <a:ea typeface="Meiryo UI" pitchFamily="50" charset="-128"/>
                <a:cs typeface="Meiryo UI" pitchFamily="50" charset="-128"/>
              </a:endParaRPr>
            </a:p>
          </p:txBody>
        </p:sp>
        <p:sp>
          <p:nvSpPr>
            <p:cNvPr id="129" name="円柱 128"/>
            <p:cNvSpPr/>
            <p:nvPr/>
          </p:nvSpPr>
          <p:spPr>
            <a:xfrm>
              <a:off x="3478226" y="6120167"/>
              <a:ext cx="255841" cy="280048"/>
            </a:xfrm>
            <a:prstGeom prst="can">
              <a:avLst/>
            </a:pr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lin ang="13500000" scaled="1"/>
              <a:tileRect/>
            </a:gradFill>
            <a:ln w="63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30" name="環状矢印 129"/>
            <p:cNvSpPr/>
            <p:nvPr/>
          </p:nvSpPr>
          <p:spPr>
            <a:xfrm rot="12806183">
              <a:off x="3886523" y="6042701"/>
              <a:ext cx="242209" cy="252323"/>
            </a:xfrm>
            <a:prstGeom prst="circularArrow">
              <a:avLst/>
            </a:prstGeom>
            <a:solidFill>
              <a:srgbClr val="FF0000"/>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pic>
          <p:nvPicPr>
            <p:cNvPr id="131" name="図 130"/>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160397" y="5516368"/>
              <a:ext cx="536400" cy="359930"/>
            </a:xfrm>
            <a:prstGeom prst="rect">
              <a:avLst/>
            </a:prstGeom>
          </p:spPr>
        </p:pic>
        <p:sp>
          <p:nvSpPr>
            <p:cNvPr id="132" name="テキスト ボックス 104"/>
            <p:cNvSpPr txBox="1">
              <a:spLocks noChangeArrowheads="1"/>
            </p:cNvSpPr>
            <p:nvPr/>
          </p:nvSpPr>
          <p:spPr bwMode="auto">
            <a:xfrm>
              <a:off x="2085394" y="5859792"/>
              <a:ext cx="686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ダークネット</a:t>
              </a:r>
              <a:endParaRPr lang="en-US" altLang="ja-JP" sz="900" dirty="0">
                <a:solidFill>
                  <a:srgbClr val="000000"/>
                </a:solidFill>
                <a:latin typeface="Meiryo UI" pitchFamily="50" charset="-128"/>
                <a:ea typeface="Meiryo UI" pitchFamily="50" charset="-128"/>
                <a:cs typeface="Meiryo UI" pitchFamily="50" charset="-128"/>
              </a:endParaRPr>
            </a:p>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（闇市）</a:t>
              </a:r>
              <a:endParaRPr lang="en-US" altLang="ja-JP" sz="900" dirty="0">
                <a:solidFill>
                  <a:srgbClr val="000000"/>
                </a:solidFill>
                <a:latin typeface="Meiryo UI" pitchFamily="50" charset="-128"/>
                <a:ea typeface="Meiryo UI" pitchFamily="50" charset="-128"/>
                <a:cs typeface="Meiryo UI" pitchFamily="50" charset="-128"/>
              </a:endParaRPr>
            </a:p>
          </p:txBody>
        </p:sp>
        <p:sp>
          <p:nvSpPr>
            <p:cNvPr id="133" name="テキスト ボックス 104"/>
            <p:cNvSpPr txBox="1">
              <a:spLocks noChangeArrowheads="1"/>
            </p:cNvSpPr>
            <p:nvPr/>
          </p:nvSpPr>
          <p:spPr bwMode="auto">
            <a:xfrm>
              <a:off x="4400929" y="5495526"/>
              <a:ext cx="74090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a:solidFill>
                    <a:srgbClr val="000000"/>
                  </a:solidFill>
                  <a:latin typeface="Meiryo UI" pitchFamily="50" charset="-128"/>
                  <a:ea typeface="Meiryo UI" pitchFamily="50" charset="-128"/>
                  <a:cs typeface="Meiryo UI" pitchFamily="50" charset="-128"/>
                </a:rPr>
                <a:t>内部の人間</a:t>
              </a:r>
              <a:endParaRPr lang="en-US" altLang="ja-JP" sz="900" dirty="0">
                <a:solidFill>
                  <a:srgbClr val="000000"/>
                </a:solidFill>
                <a:latin typeface="Meiryo UI" pitchFamily="50" charset="-128"/>
                <a:ea typeface="Meiryo UI" pitchFamily="50" charset="-128"/>
                <a:cs typeface="Meiryo UI" pitchFamily="50" charset="-128"/>
              </a:endParaRPr>
            </a:p>
          </p:txBody>
        </p:sp>
      </p:grpSp>
      <p:grpSp>
        <p:nvGrpSpPr>
          <p:cNvPr id="134" name="図形グループ 133"/>
          <p:cNvGrpSpPr/>
          <p:nvPr/>
        </p:nvGrpSpPr>
        <p:grpSpPr>
          <a:xfrm>
            <a:off x="2119490" y="3532940"/>
            <a:ext cx="3119702" cy="1080000"/>
            <a:chOff x="2174216" y="3532940"/>
            <a:chExt cx="3119702" cy="1080000"/>
          </a:xfrm>
        </p:grpSpPr>
        <p:sp>
          <p:nvSpPr>
            <p:cNvPr id="135" name="角丸四角形 134"/>
            <p:cNvSpPr/>
            <p:nvPr/>
          </p:nvSpPr>
          <p:spPr>
            <a:xfrm>
              <a:off x="2174216" y="3532940"/>
              <a:ext cx="3119702" cy="1080000"/>
            </a:xfrm>
            <a:prstGeom prst="roundRect">
              <a:avLst>
                <a:gd name="adj" fmla="val 7635"/>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108000"/>
            <a:lstStyle/>
            <a:p>
              <a:pPr>
                <a:spcBef>
                  <a:spcPts val="600"/>
                </a:spcBef>
                <a:defRPr/>
              </a:pPr>
              <a:endParaRPr lang="ja-JP" altLang="en-US" sz="13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36" name="Picture 5"/>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052228" y="3725277"/>
              <a:ext cx="11350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104"/>
            <p:cNvPicPr>
              <a:picLocks noChangeAspect="1" noChangeArrowheads="1"/>
            </p:cNvPicPr>
            <p:nvPr/>
          </p:nvPicPr>
          <p:blipFill>
            <a:blip r:embed="rId4" cstate="print"/>
            <a:srcRect/>
            <a:stretch>
              <a:fillRect/>
            </a:stretch>
          </p:blipFill>
          <p:spPr bwMode="auto">
            <a:xfrm>
              <a:off x="2250757" y="3756474"/>
              <a:ext cx="686361" cy="499847"/>
            </a:xfrm>
            <a:prstGeom prst="rect">
              <a:avLst/>
            </a:prstGeom>
            <a:noFill/>
            <a:scene3d>
              <a:camera prst="orthographicFront">
                <a:rot lat="0" lon="10800000" rev="0"/>
              </a:camera>
              <a:lightRig rig="threePt" dir="t"/>
            </a:scene3d>
          </p:spPr>
        </p:pic>
        <p:sp>
          <p:nvSpPr>
            <p:cNvPr id="138" name="テキスト ボックス 104"/>
            <p:cNvSpPr txBox="1">
              <a:spLocks noChangeArrowheads="1"/>
            </p:cNvSpPr>
            <p:nvPr/>
          </p:nvSpPr>
          <p:spPr bwMode="auto">
            <a:xfrm>
              <a:off x="2237109" y="4221088"/>
              <a:ext cx="71365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a:solidFill>
                    <a:srgbClr val="000000"/>
                  </a:solidFill>
                  <a:latin typeface="Meiryo UI" pitchFamily="50" charset="-128"/>
                  <a:ea typeface="Meiryo UI" pitchFamily="50" charset="-128"/>
                  <a:cs typeface="Meiryo UI" pitchFamily="50" charset="-128"/>
                </a:rPr>
                <a:t>悪意ある者</a:t>
              </a:r>
              <a:endParaRPr lang="en-US" altLang="ja-JP" sz="900" dirty="0">
                <a:solidFill>
                  <a:srgbClr val="000000"/>
                </a:solidFill>
                <a:latin typeface="Meiryo UI" pitchFamily="50" charset="-128"/>
                <a:ea typeface="Meiryo UI" pitchFamily="50" charset="-128"/>
                <a:cs typeface="Meiryo UI" pitchFamily="50" charset="-128"/>
              </a:endParaRPr>
            </a:p>
          </p:txBody>
        </p:sp>
        <p:sp>
          <p:nvSpPr>
            <p:cNvPr id="139" name="テキスト ボックス 35"/>
            <p:cNvSpPr txBox="1">
              <a:spLocks noChangeArrowheads="1"/>
            </p:cNvSpPr>
            <p:nvPr/>
          </p:nvSpPr>
          <p:spPr bwMode="auto">
            <a:xfrm>
              <a:off x="4171754" y="3586237"/>
              <a:ext cx="896011" cy="200055"/>
            </a:xfrm>
            <a:prstGeom prst="rect">
              <a:avLst/>
            </a:prstGeom>
            <a:noFill/>
            <a:ln>
              <a:noFill/>
            </a:ln>
            <a:extLst/>
          </p:spPr>
          <p:txBody>
            <a:bodyPr>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en-US" altLang="ja-JP" sz="700" b="1" dirty="0">
                  <a:solidFill>
                    <a:srgbClr val="FF0000"/>
                  </a:solidFill>
                  <a:latin typeface="Meiryo UI" pitchFamily="50" charset="-128"/>
                  <a:ea typeface="Meiryo UI" pitchFamily="50" charset="-128"/>
                  <a:cs typeface="Meiryo UI" pitchFamily="50" charset="-128"/>
                </a:rPr>
                <a:t>Operation</a:t>
              </a:r>
              <a:r>
                <a:rPr lang="ja-JP" altLang="en-US" sz="700" b="1" dirty="0">
                  <a:solidFill>
                    <a:srgbClr val="FF0000"/>
                  </a:solidFill>
                  <a:latin typeface="Meiryo UI" pitchFamily="50" charset="-128"/>
                  <a:ea typeface="Meiryo UI" pitchFamily="50" charset="-128"/>
                  <a:cs typeface="Meiryo UI" pitchFamily="50" charset="-128"/>
                </a:rPr>
                <a:t> </a:t>
              </a:r>
              <a:r>
                <a:rPr lang="en-US" altLang="ja-JP" sz="700" b="1" dirty="0">
                  <a:solidFill>
                    <a:srgbClr val="FF0000"/>
                  </a:solidFill>
                  <a:latin typeface="Meiryo UI" pitchFamily="50" charset="-128"/>
                  <a:ea typeface="Meiryo UI" pitchFamily="50" charset="-128"/>
                  <a:cs typeface="Meiryo UI" pitchFamily="50" charset="-128"/>
                </a:rPr>
                <a:t>Error!</a:t>
              </a:r>
            </a:p>
          </p:txBody>
        </p:sp>
        <p:sp>
          <p:nvSpPr>
            <p:cNvPr id="140" name="円柱 139"/>
            <p:cNvSpPr/>
            <p:nvPr/>
          </p:nvSpPr>
          <p:spPr>
            <a:xfrm>
              <a:off x="3496692" y="4140554"/>
              <a:ext cx="255841" cy="280048"/>
            </a:xfrm>
            <a:prstGeom prst="can">
              <a:avLst/>
            </a:pr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lin ang="13500000" scaled="1"/>
              <a:tileRect/>
            </a:gradFill>
            <a:ln w="63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pic>
          <p:nvPicPr>
            <p:cNvPr id="141" name="図 140"/>
            <p:cNvPicPr>
              <a:picLocks noChangeAspect="1"/>
            </p:cNvPicPr>
            <p:nvPr/>
          </p:nvPicPr>
          <p:blipFill>
            <a:blip r:embed="rId9" cstate="hqprint">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3362349" y="3716016"/>
              <a:ext cx="524525" cy="513483"/>
            </a:xfrm>
            <a:prstGeom prst="rect">
              <a:avLst/>
            </a:prstGeom>
          </p:spPr>
        </p:pic>
        <p:sp>
          <p:nvSpPr>
            <p:cNvPr id="142" name="左カーブ矢印 141"/>
            <p:cNvSpPr/>
            <p:nvPr/>
          </p:nvSpPr>
          <p:spPr>
            <a:xfrm>
              <a:off x="2909301" y="4224245"/>
              <a:ext cx="612561" cy="219006"/>
            </a:xfrm>
            <a:prstGeom prst="curvedLeftArrow">
              <a:avLst>
                <a:gd name="adj1" fmla="val 25000"/>
                <a:gd name="adj2" fmla="val 50000"/>
                <a:gd name="adj3" fmla="val 47941"/>
              </a:avLst>
            </a:prstGeom>
            <a:solidFill>
              <a:srgbClr val="FF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3" name="環状矢印 142"/>
            <p:cNvSpPr/>
            <p:nvPr/>
          </p:nvSpPr>
          <p:spPr>
            <a:xfrm rot="9820312">
              <a:off x="3672461" y="4144421"/>
              <a:ext cx="568810" cy="370022"/>
            </a:xfrm>
            <a:prstGeom prst="circularArrow">
              <a:avLst>
                <a:gd name="adj1" fmla="val 6828"/>
                <a:gd name="adj2" fmla="val 1694038"/>
                <a:gd name="adj3" fmla="val 19722526"/>
                <a:gd name="adj4" fmla="val 10800000"/>
                <a:gd name="adj5" fmla="val 16200"/>
              </a:avLst>
            </a:prstGeom>
            <a:solidFill>
              <a:srgbClr val="FF0000"/>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4" name="テキスト ボックス 104"/>
            <p:cNvSpPr txBox="1">
              <a:spLocks noChangeArrowheads="1"/>
            </p:cNvSpPr>
            <p:nvPr/>
          </p:nvSpPr>
          <p:spPr bwMode="auto">
            <a:xfrm>
              <a:off x="3995936" y="4382108"/>
              <a:ext cx="102143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誤って</a:t>
              </a:r>
              <a:r>
                <a:rPr lang="ja-JP" altLang="en-US" sz="900">
                  <a:solidFill>
                    <a:srgbClr val="000000"/>
                  </a:solidFill>
                  <a:latin typeface="Meiryo UI" pitchFamily="50" charset="-128"/>
                  <a:ea typeface="Meiryo UI" pitchFamily="50" charset="-128"/>
                  <a:cs typeface="Meiryo UI" pitchFamily="50" charset="-128"/>
                </a:rPr>
                <a:t>漏洩・公開</a:t>
              </a:r>
              <a:endParaRPr lang="en-US" altLang="ja-JP" sz="900" dirty="0">
                <a:solidFill>
                  <a:srgbClr val="000000"/>
                </a:solidFill>
                <a:latin typeface="Meiryo UI" pitchFamily="50" charset="-128"/>
                <a:ea typeface="Meiryo UI" pitchFamily="50" charset="-128"/>
                <a:cs typeface="Meiryo UI" pitchFamily="50" charset="-128"/>
              </a:endParaRPr>
            </a:p>
          </p:txBody>
        </p:sp>
      </p:grpSp>
      <p:sp>
        <p:nvSpPr>
          <p:cNvPr id="3" name="正方形/長方形 2"/>
          <p:cNvSpPr/>
          <p:nvPr/>
        </p:nvSpPr>
        <p:spPr>
          <a:xfrm>
            <a:off x="250825" y="4528818"/>
            <a:ext cx="2851286" cy="1779907"/>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6" name="角丸四角形 145"/>
          <p:cNvSpPr/>
          <p:nvPr/>
        </p:nvSpPr>
        <p:spPr>
          <a:xfrm>
            <a:off x="5490000" y="15624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5" name="角丸四角形 144"/>
          <p:cNvSpPr/>
          <p:nvPr/>
        </p:nvSpPr>
        <p:spPr>
          <a:xfrm>
            <a:off x="5569200" y="15300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8" name="角丸四角形 147"/>
          <p:cNvSpPr/>
          <p:nvPr/>
        </p:nvSpPr>
        <p:spPr>
          <a:xfrm>
            <a:off x="5490000" y="26820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7" name="角丸四角形 146"/>
          <p:cNvSpPr/>
          <p:nvPr/>
        </p:nvSpPr>
        <p:spPr>
          <a:xfrm>
            <a:off x="5569200" y="26496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96" name="角丸四角形 95"/>
          <p:cNvSpPr/>
          <p:nvPr/>
        </p:nvSpPr>
        <p:spPr>
          <a:xfrm>
            <a:off x="5646406" y="50760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95" name="角丸四角形 94"/>
          <p:cNvSpPr/>
          <p:nvPr/>
        </p:nvSpPr>
        <p:spPr>
          <a:xfrm>
            <a:off x="5646406" y="39672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94" name="角丸四角形 93"/>
          <p:cNvSpPr/>
          <p:nvPr/>
        </p:nvSpPr>
        <p:spPr>
          <a:xfrm>
            <a:off x="5648337" y="26172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26" name="角丸四角形 25"/>
          <p:cNvSpPr/>
          <p:nvPr/>
        </p:nvSpPr>
        <p:spPr>
          <a:xfrm>
            <a:off x="5648337" y="1496955"/>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7" name="タイトル 6"/>
          <p:cNvSpPr>
            <a:spLocks noGrp="1"/>
          </p:cNvSpPr>
          <p:nvPr>
            <p:ph type="title"/>
          </p:nvPr>
        </p:nvSpPr>
        <p:spPr/>
        <p:txBody>
          <a:bodyPr/>
          <a:lstStyle/>
          <a:p>
            <a:r>
              <a:rPr lang="ja-JP" altLang="en-US" dirty="0"/>
              <a:t>外部評価（</a:t>
            </a:r>
            <a:r>
              <a:rPr lang="en-US" altLang="ja-JP" dirty="0" err="1"/>
              <a:t>Bitsight</a:t>
            </a:r>
            <a:r>
              <a:rPr lang="ja-JP" altLang="en-US" dirty="0"/>
              <a:t>活用に向けて）</a:t>
            </a:r>
            <a:r>
              <a:rPr lang="en-US" altLang="ja-JP" dirty="0"/>
              <a:t>〜</a:t>
            </a:r>
            <a:r>
              <a:rPr lang="ja-JP" altLang="en-US" dirty="0"/>
              <a:t>サイバーセキュリティの現状</a:t>
            </a:r>
            <a:r>
              <a:rPr lang="en-US" altLang="ja-JP" dirty="0"/>
              <a:t>〜</a:t>
            </a:r>
            <a:endParaRPr kumimoji="1" lang="ja-JP" altLang="en-US" dirty="0"/>
          </a:p>
        </p:txBody>
      </p:sp>
      <p:sp>
        <p:nvSpPr>
          <p:cNvPr id="98" name="角丸四角形 97"/>
          <p:cNvSpPr/>
          <p:nvPr/>
        </p:nvSpPr>
        <p:spPr>
          <a:xfrm>
            <a:off x="1328607" y="1484784"/>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99" name="角丸四角形 98"/>
          <p:cNvSpPr/>
          <p:nvPr/>
        </p:nvSpPr>
        <p:spPr>
          <a:xfrm>
            <a:off x="1317676" y="2622079"/>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2" name="スライド番号プレースホルダー 1"/>
          <p:cNvSpPr>
            <a:spLocks noGrp="1"/>
          </p:cNvSpPr>
          <p:nvPr>
            <p:ph type="sldNum" sz="quarter" idx="11"/>
          </p:nvPr>
        </p:nvSpPr>
        <p:spPr/>
        <p:txBody>
          <a:bodyPr/>
          <a:lstStyle/>
          <a:p>
            <a:pPr>
              <a:defRPr/>
            </a:pPr>
            <a:fld id="{5CFEB8B7-B293-4852-8B7F-C149CF85BDEB}" type="slidenum">
              <a:rPr lang="en-US" altLang="ja-JP" smtClean="0"/>
              <a:pPr>
                <a:defRPr/>
              </a:pPr>
              <a:t>7</a:t>
            </a:fld>
            <a:endParaRPr lang="en-US" altLang="ja-JP"/>
          </a:p>
        </p:txBody>
      </p:sp>
      <p:sp>
        <p:nvSpPr>
          <p:cNvPr id="101" name="角丸四角形 100"/>
          <p:cNvSpPr/>
          <p:nvPr/>
        </p:nvSpPr>
        <p:spPr>
          <a:xfrm>
            <a:off x="1317676" y="45648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2">
                    <a:lumMod val="60000"/>
                    <a:lumOff val="40000"/>
                  </a:schemeClr>
                </a:solidFill>
                <a:latin typeface="Meiryo UI" charset="-128"/>
                <a:ea typeface="Meiryo UI" charset="-128"/>
                <a:cs typeface="Meiryo UI" charset="-128"/>
              </a:rPr>
              <a:t>外部起因と同様？</a:t>
            </a:r>
            <a:endParaRPr kumimoji="1" lang="en-US" altLang="ja-JP" sz="1400" dirty="0">
              <a:solidFill>
                <a:schemeClr val="tx2">
                  <a:lumMod val="60000"/>
                  <a:lumOff val="40000"/>
                </a:schemeClr>
              </a:solidFill>
              <a:latin typeface="Meiryo UI" charset="-128"/>
              <a:ea typeface="Meiryo UI" charset="-128"/>
              <a:cs typeface="Meiryo UI" charset="-128"/>
            </a:endParaRPr>
          </a:p>
          <a:p>
            <a:pPr algn="ctr"/>
            <a:r>
              <a:rPr lang="ja-JP" altLang="en-US" sz="1400" dirty="0">
                <a:solidFill>
                  <a:schemeClr val="tx2">
                    <a:lumMod val="60000"/>
                    <a:lumOff val="40000"/>
                  </a:schemeClr>
                </a:solidFill>
                <a:latin typeface="Meiryo UI" charset="-128"/>
                <a:ea typeface="Meiryo UI" charset="-128"/>
                <a:cs typeface="Meiryo UI" charset="-128"/>
              </a:rPr>
              <a:t>内部からの</a:t>
            </a:r>
            <a:r>
              <a:rPr lang="en-US" altLang="ja-JP" sz="1400" dirty="0">
                <a:solidFill>
                  <a:schemeClr val="tx2">
                    <a:lumMod val="60000"/>
                    <a:lumOff val="40000"/>
                  </a:schemeClr>
                </a:solidFill>
                <a:latin typeface="Meiryo UI" charset="-128"/>
                <a:ea typeface="Meiryo UI" charset="-128"/>
                <a:cs typeface="Meiryo UI" charset="-128"/>
              </a:rPr>
              <a:t>ID/PW</a:t>
            </a:r>
            <a:r>
              <a:rPr lang="ja-JP" altLang="en-US" sz="1400" dirty="0">
                <a:solidFill>
                  <a:schemeClr val="tx2">
                    <a:lumMod val="60000"/>
                    <a:lumOff val="40000"/>
                  </a:schemeClr>
                </a:solidFill>
                <a:latin typeface="Meiryo UI" charset="-128"/>
                <a:ea typeface="Meiryo UI" charset="-128"/>
                <a:cs typeface="Meiryo UI" charset="-128"/>
              </a:rPr>
              <a:t>漏洩？</a:t>
            </a:r>
            <a:endParaRPr kumimoji="1" lang="ja-JP" altLang="en-US" sz="1400" dirty="0">
              <a:solidFill>
                <a:schemeClr val="tx2">
                  <a:lumMod val="60000"/>
                  <a:lumOff val="40000"/>
                </a:schemeClr>
              </a:solidFill>
              <a:latin typeface="Meiryo UI" charset="-128"/>
              <a:ea typeface="Meiryo UI" charset="-128"/>
              <a:cs typeface="Meiryo UI" charset="-128"/>
            </a:endParaRPr>
          </a:p>
        </p:txBody>
      </p:sp>
      <p:cxnSp>
        <p:nvCxnSpPr>
          <p:cNvPr id="5" name="直線コネクタ 4"/>
          <p:cNvCxnSpPr/>
          <p:nvPr/>
        </p:nvCxnSpPr>
        <p:spPr>
          <a:xfrm>
            <a:off x="4570825" y="1376746"/>
            <a:ext cx="0" cy="4896000"/>
          </a:xfrm>
          <a:prstGeom prst="line">
            <a:avLst/>
          </a:prstGeom>
          <a:ln>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322825" y="3824747"/>
            <a:ext cx="8496000" cy="0"/>
          </a:xfrm>
          <a:prstGeom prst="line">
            <a:avLst/>
          </a:prstGeom>
          <a:ln>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7406259" y="3789040"/>
            <a:ext cx="1412566" cy="276999"/>
          </a:xfrm>
          <a:prstGeom prst="rect">
            <a:avLst/>
          </a:prstGeom>
          <a:noFill/>
        </p:spPr>
        <p:txBody>
          <a:bodyPr wrap="none" rtlCol="0">
            <a:spAutoFit/>
          </a:bodyPr>
          <a:lstStyle/>
          <a:p>
            <a:r>
              <a:rPr kumimoji="1" lang="ja-JP" altLang="en-US" sz="1200" dirty="0">
                <a:latin typeface="Meiryo UI" charset="-128"/>
                <a:ea typeface="Meiryo UI" charset="-128"/>
                <a:cs typeface="Meiryo UI" charset="-128"/>
              </a:rPr>
              <a:t>サイバー空間・</a:t>
            </a:r>
            <a:r>
              <a:rPr lang="en-US" altLang="ja-JP" sz="1200" dirty="0">
                <a:latin typeface="Meiryo UI" charset="-128"/>
                <a:ea typeface="Meiryo UI" charset="-128"/>
                <a:cs typeface="Meiryo UI" charset="-128"/>
              </a:rPr>
              <a:t>D</a:t>
            </a:r>
            <a:r>
              <a:rPr kumimoji="1" lang="en-US" altLang="ja-JP" sz="1200" dirty="0">
                <a:latin typeface="Meiryo UI" charset="-128"/>
                <a:ea typeface="Meiryo UI" charset="-128"/>
                <a:cs typeface="Meiryo UI" charset="-128"/>
              </a:rPr>
              <a:t>ata</a:t>
            </a:r>
            <a:endParaRPr kumimoji="1" lang="ja-JP" altLang="en-US" sz="1200" dirty="0">
              <a:latin typeface="Meiryo UI" charset="-128"/>
              <a:ea typeface="Meiryo UI" charset="-128"/>
              <a:cs typeface="Meiryo UI" charset="-128"/>
            </a:endParaRPr>
          </a:p>
        </p:txBody>
      </p:sp>
      <p:sp>
        <p:nvSpPr>
          <p:cNvPr id="69" name="テキスト ボックス 68"/>
          <p:cNvSpPr txBox="1"/>
          <p:nvPr/>
        </p:nvSpPr>
        <p:spPr>
          <a:xfrm>
            <a:off x="322825" y="3789040"/>
            <a:ext cx="1064715" cy="276999"/>
          </a:xfrm>
          <a:prstGeom prst="rect">
            <a:avLst/>
          </a:prstGeom>
          <a:noFill/>
        </p:spPr>
        <p:txBody>
          <a:bodyPr wrap="none" rtlCol="0">
            <a:spAutoFit/>
          </a:bodyPr>
          <a:lstStyle/>
          <a:p>
            <a:r>
              <a:rPr lang="ja-JP" altLang="en-US" sz="1200" dirty="0">
                <a:latin typeface="Meiryo UI" charset="-128"/>
                <a:ea typeface="Meiryo UI" charset="-128"/>
                <a:cs typeface="Meiryo UI" charset="-128"/>
              </a:rPr>
              <a:t>現実・</a:t>
            </a:r>
            <a:r>
              <a:rPr lang="en-US" altLang="ja-JP" sz="1200" dirty="0" err="1">
                <a:latin typeface="Meiryo UI" charset="-128"/>
                <a:ea typeface="Meiryo UI" charset="-128"/>
                <a:cs typeface="Meiryo UI" charset="-128"/>
              </a:rPr>
              <a:t>Thnigs</a:t>
            </a:r>
            <a:endParaRPr kumimoji="1" lang="ja-JP" altLang="en-US" sz="1200" dirty="0">
              <a:latin typeface="Meiryo UI" charset="-128"/>
              <a:ea typeface="Meiryo UI" charset="-128"/>
              <a:cs typeface="Meiryo UI" charset="-128"/>
            </a:endParaRPr>
          </a:p>
        </p:txBody>
      </p:sp>
      <p:sp>
        <p:nvSpPr>
          <p:cNvPr id="74" name="テキスト ボックス 73"/>
          <p:cNvSpPr txBox="1"/>
          <p:nvPr/>
        </p:nvSpPr>
        <p:spPr>
          <a:xfrm>
            <a:off x="4644008" y="1376746"/>
            <a:ext cx="800219" cy="276999"/>
          </a:xfrm>
          <a:prstGeom prst="rect">
            <a:avLst/>
          </a:prstGeom>
          <a:noFill/>
        </p:spPr>
        <p:txBody>
          <a:bodyPr wrap="none" rtlCol="0">
            <a:spAutoFit/>
          </a:bodyPr>
          <a:lstStyle/>
          <a:p>
            <a:r>
              <a:rPr kumimoji="1" lang="ja-JP" altLang="en-US" sz="1200" dirty="0">
                <a:latin typeface="Meiryo UI" charset="-128"/>
                <a:ea typeface="Meiryo UI" charset="-128"/>
                <a:cs typeface="Meiryo UI" charset="-128"/>
              </a:rPr>
              <a:t>外部起因</a:t>
            </a:r>
          </a:p>
        </p:txBody>
      </p:sp>
      <p:sp>
        <p:nvSpPr>
          <p:cNvPr id="76" name="テキスト ボックス 75"/>
          <p:cNvSpPr txBox="1"/>
          <p:nvPr/>
        </p:nvSpPr>
        <p:spPr>
          <a:xfrm>
            <a:off x="4644008" y="5995747"/>
            <a:ext cx="800219" cy="276999"/>
          </a:xfrm>
          <a:prstGeom prst="rect">
            <a:avLst/>
          </a:prstGeom>
          <a:noFill/>
        </p:spPr>
        <p:txBody>
          <a:bodyPr wrap="none" rtlCol="0">
            <a:spAutoFit/>
          </a:bodyPr>
          <a:lstStyle/>
          <a:p>
            <a:r>
              <a:rPr kumimoji="1" lang="ja-JP" altLang="en-US" sz="1200" dirty="0">
                <a:latin typeface="Meiryo UI" charset="-128"/>
                <a:ea typeface="Meiryo UI" charset="-128"/>
                <a:cs typeface="Meiryo UI" charset="-128"/>
              </a:rPr>
              <a:t>内部起因</a:t>
            </a:r>
          </a:p>
        </p:txBody>
      </p:sp>
      <p:pic>
        <p:nvPicPr>
          <p:cNvPr id="19" name="図 18"/>
          <p:cNvPicPr>
            <a:picLocks noChangeAspect="1"/>
          </p:cNvPicPr>
          <p:nvPr/>
        </p:nvPicPr>
        <p:blipFill>
          <a:blip r:embed="rId10"/>
          <a:stretch>
            <a:fillRect/>
          </a:stretch>
        </p:blipFill>
        <p:spPr>
          <a:xfrm>
            <a:off x="5771518" y="1784135"/>
            <a:ext cx="1922140" cy="671968"/>
          </a:xfrm>
          <a:prstGeom prst="rect">
            <a:avLst/>
          </a:prstGeom>
        </p:spPr>
      </p:pic>
      <p:sp>
        <p:nvSpPr>
          <p:cNvPr id="90" name="テキスト ボックス 89"/>
          <p:cNvSpPr txBox="1"/>
          <p:nvPr/>
        </p:nvSpPr>
        <p:spPr>
          <a:xfrm>
            <a:off x="6217062" y="1484784"/>
            <a:ext cx="1031051" cy="276999"/>
          </a:xfrm>
          <a:prstGeom prst="rect">
            <a:avLst/>
          </a:prstGeom>
          <a:noFill/>
        </p:spPr>
        <p:txBody>
          <a:bodyPr wrap="none" rtlCol="0">
            <a:spAutoFit/>
          </a:bodyPr>
          <a:lstStyle/>
          <a:p>
            <a:r>
              <a:rPr lang="ja-JP" altLang="en-US" sz="1200">
                <a:latin typeface="Meiryo UI" charset="-128"/>
                <a:ea typeface="Meiryo UI" charset="-128"/>
                <a:cs typeface="Meiryo UI" charset="-128"/>
              </a:rPr>
              <a:t>標的型メール</a:t>
            </a:r>
            <a:endParaRPr kumimoji="1" lang="ja-JP" altLang="en-US" sz="1200" dirty="0">
              <a:latin typeface="Meiryo UI" charset="-128"/>
              <a:ea typeface="Meiryo UI" charset="-128"/>
              <a:cs typeface="Meiryo UI" charset="-128"/>
            </a:endParaRPr>
          </a:p>
        </p:txBody>
      </p:sp>
      <p:pic>
        <p:nvPicPr>
          <p:cNvPr id="21" name="図 20"/>
          <p:cNvPicPr>
            <a:picLocks noChangeAspect="1"/>
          </p:cNvPicPr>
          <p:nvPr/>
        </p:nvPicPr>
        <p:blipFill>
          <a:blip r:embed="rId11"/>
          <a:stretch>
            <a:fillRect/>
          </a:stretch>
        </p:blipFill>
        <p:spPr>
          <a:xfrm>
            <a:off x="5767659" y="2899699"/>
            <a:ext cx="1925999" cy="673317"/>
          </a:xfrm>
          <a:prstGeom prst="rect">
            <a:avLst/>
          </a:prstGeom>
        </p:spPr>
      </p:pic>
      <p:sp>
        <p:nvSpPr>
          <p:cNvPr id="91" name="テキスト ボックス 90"/>
          <p:cNvSpPr txBox="1"/>
          <p:nvPr/>
        </p:nvSpPr>
        <p:spPr>
          <a:xfrm>
            <a:off x="6244313" y="2615999"/>
            <a:ext cx="976549" cy="276999"/>
          </a:xfrm>
          <a:prstGeom prst="rect">
            <a:avLst/>
          </a:prstGeom>
          <a:noFill/>
        </p:spPr>
        <p:txBody>
          <a:bodyPr wrap="none" rtlCol="0">
            <a:spAutoFit/>
          </a:bodyPr>
          <a:lstStyle/>
          <a:p>
            <a:r>
              <a:rPr lang="ja-JP" altLang="en-US" sz="1200" dirty="0">
                <a:latin typeface="Meiryo UI" charset="-128"/>
                <a:ea typeface="Meiryo UI" charset="-128"/>
                <a:cs typeface="Meiryo UI" charset="-128"/>
              </a:rPr>
              <a:t>ランサムウェア</a:t>
            </a:r>
            <a:endParaRPr kumimoji="1" lang="ja-JP" altLang="en-US" sz="1200" dirty="0">
              <a:latin typeface="Meiryo UI" charset="-128"/>
              <a:ea typeface="Meiryo UI" charset="-128"/>
              <a:cs typeface="Meiryo UI" charset="-128"/>
            </a:endParaRPr>
          </a:p>
        </p:txBody>
      </p:sp>
      <p:pic>
        <p:nvPicPr>
          <p:cNvPr id="24" name="図 23"/>
          <p:cNvPicPr>
            <a:picLocks noChangeAspect="1"/>
          </p:cNvPicPr>
          <p:nvPr/>
        </p:nvPicPr>
        <p:blipFill>
          <a:blip r:embed="rId12"/>
          <a:stretch>
            <a:fillRect/>
          </a:stretch>
        </p:blipFill>
        <p:spPr>
          <a:xfrm>
            <a:off x="5769755" y="4244400"/>
            <a:ext cx="1925665" cy="673200"/>
          </a:xfrm>
          <a:prstGeom prst="rect">
            <a:avLst/>
          </a:prstGeom>
        </p:spPr>
      </p:pic>
      <p:sp>
        <p:nvSpPr>
          <p:cNvPr id="92" name="テキスト ボックス 91"/>
          <p:cNvSpPr txBox="1"/>
          <p:nvPr/>
        </p:nvSpPr>
        <p:spPr>
          <a:xfrm>
            <a:off x="6330548" y="3967200"/>
            <a:ext cx="800219" cy="276999"/>
          </a:xfrm>
          <a:prstGeom prst="rect">
            <a:avLst/>
          </a:prstGeom>
          <a:noFill/>
        </p:spPr>
        <p:txBody>
          <a:bodyPr wrap="none" rtlCol="0">
            <a:spAutoFit/>
          </a:bodyPr>
          <a:lstStyle/>
          <a:p>
            <a:r>
              <a:rPr lang="ja-JP" altLang="en-US" sz="1200" dirty="0">
                <a:latin typeface="Meiryo UI" charset="-128"/>
                <a:ea typeface="Meiryo UI" charset="-128"/>
                <a:cs typeface="Meiryo UI" charset="-128"/>
              </a:rPr>
              <a:t>内部犯行</a:t>
            </a:r>
            <a:endParaRPr kumimoji="1" lang="ja-JP" altLang="en-US" sz="1200" dirty="0">
              <a:latin typeface="Meiryo UI" charset="-128"/>
              <a:ea typeface="Meiryo UI" charset="-128"/>
              <a:cs typeface="Meiryo UI" charset="-128"/>
            </a:endParaRPr>
          </a:p>
        </p:txBody>
      </p:sp>
      <p:sp>
        <p:nvSpPr>
          <p:cNvPr id="93" name="テキスト ボックス 92"/>
          <p:cNvSpPr txBox="1"/>
          <p:nvPr/>
        </p:nvSpPr>
        <p:spPr>
          <a:xfrm>
            <a:off x="6413430" y="5076000"/>
            <a:ext cx="638316" cy="276999"/>
          </a:xfrm>
          <a:prstGeom prst="rect">
            <a:avLst/>
          </a:prstGeom>
          <a:noFill/>
        </p:spPr>
        <p:txBody>
          <a:bodyPr wrap="none" rtlCol="0">
            <a:spAutoFit/>
          </a:bodyPr>
          <a:lstStyle/>
          <a:p>
            <a:r>
              <a:rPr lang="ja-JP" altLang="en-US" sz="1200" dirty="0">
                <a:latin typeface="Meiryo UI" charset="-128"/>
                <a:ea typeface="Meiryo UI" charset="-128"/>
                <a:cs typeface="Meiryo UI" charset="-128"/>
              </a:rPr>
              <a:t>オペミス</a:t>
            </a:r>
            <a:endParaRPr kumimoji="1" lang="ja-JP" altLang="en-US" sz="1200" dirty="0">
              <a:latin typeface="Meiryo UI" charset="-128"/>
              <a:ea typeface="Meiryo UI" charset="-128"/>
              <a:cs typeface="Meiryo UI" charset="-128"/>
            </a:endParaRPr>
          </a:p>
        </p:txBody>
      </p:sp>
      <p:pic>
        <p:nvPicPr>
          <p:cNvPr id="25" name="図 24"/>
          <p:cNvPicPr>
            <a:picLocks noChangeAspect="1"/>
          </p:cNvPicPr>
          <p:nvPr/>
        </p:nvPicPr>
        <p:blipFill>
          <a:blip r:embed="rId13"/>
          <a:stretch>
            <a:fillRect/>
          </a:stretch>
        </p:blipFill>
        <p:spPr>
          <a:xfrm>
            <a:off x="5805870" y="5353200"/>
            <a:ext cx="1889550" cy="673200"/>
          </a:xfrm>
          <a:prstGeom prst="rect">
            <a:avLst/>
          </a:prstGeom>
        </p:spPr>
      </p:pic>
      <p:pic>
        <p:nvPicPr>
          <p:cNvPr id="27" name="図 26"/>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1403648" y="1740109"/>
            <a:ext cx="1035464" cy="648000"/>
          </a:xfrm>
          <a:prstGeom prst="rect">
            <a:avLst/>
          </a:prstGeom>
        </p:spPr>
      </p:pic>
      <p:sp>
        <p:nvSpPr>
          <p:cNvPr id="104" name="テキスト ボックス 103"/>
          <p:cNvSpPr txBox="1"/>
          <p:nvPr/>
        </p:nvSpPr>
        <p:spPr>
          <a:xfrm>
            <a:off x="1589555" y="1484784"/>
            <a:ext cx="1646605" cy="276999"/>
          </a:xfrm>
          <a:prstGeom prst="rect">
            <a:avLst/>
          </a:prstGeom>
          <a:noFill/>
        </p:spPr>
        <p:txBody>
          <a:bodyPr wrap="none" rtlCol="0">
            <a:spAutoFit/>
          </a:bodyPr>
          <a:lstStyle/>
          <a:p>
            <a:r>
              <a:rPr lang="en-US" altLang="ja-JP" sz="1200" dirty="0">
                <a:latin typeface="Meiryo UI" charset="-128"/>
                <a:ea typeface="Meiryo UI" charset="-128"/>
                <a:cs typeface="Meiryo UI" charset="-128"/>
              </a:rPr>
              <a:t>GPS</a:t>
            </a:r>
            <a:r>
              <a:rPr lang="ja-JP" altLang="en-US" sz="1200" dirty="0">
                <a:latin typeface="Meiryo UI" charset="-128"/>
                <a:ea typeface="Meiryo UI" charset="-128"/>
                <a:cs typeface="Meiryo UI" charset="-128"/>
              </a:rPr>
              <a:t>・自動車ハッキング</a:t>
            </a:r>
            <a:endParaRPr kumimoji="1" lang="ja-JP" altLang="en-US" sz="1200" dirty="0">
              <a:latin typeface="Meiryo UI" charset="-128"/>
              <a:ea typeface="Meiryo UI" charset="-128"/>
              <a:cs typeface="Meiryo UI" charset="-128"/>
            </a:endParaRPr>
          </a:p>
        </p:txBody>
      </p:sp>
      <p:pic>
        <p:nvPicPr>
          <p:cNvPr id="28" name="図 27"/>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2509545" y="2925016"/>
            <a:ext cx="872710" cy="648000"/>
          </a:xfrm>
          <a:prstGeom prst="rect">
            <a:avLst/>
          </a:prstGeom>
        </p:spPr>
      </p:pic>
      <p:pic>
        <p:nvPicPr>
          <p:cNvPr id="29" name="図 28"/>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1403648" y="2903086"/>
            <a:ext cx="982717" cy="648000"/>
          </a:xfrm>
          <a:prstGeom prst="rect">
            <a:avLst/>
          </a:prstGeom>
        </p:spPr>
      </p:pic>
      <p:sp>
        <p:nvSpPr>
          <p:cNvPr id="105" name="テキスト ボックス 104"/>
          <p:cNvSpPr txBox="1"/>
          <p:nvPr/>
        </p:nvSpPr>
        <p:spPr>
          <a:xfrm>
            <a:off x="1546564" y="2622079"/>
            <a:ext cx="1710725" cy="276999"/>
          </a:xfrm>
          <a:prstGeom prst="rect">
            <a:avLst/>
          </a:prstGeom>
          <a:noFill/>
        </p:spPr>
        <p:txBody>
          <a:bodyPr wrap="none" rtlCol="0">
            <a:spAutoFit/>
          </a:bodyPr>
          <a:lstStyle/>
          <a:p>
            <a:r>
              <a:rPr lang="ja-JP" altLang="en-US" sz="1200" dirty="0">
                <a:latin typeface="Meiryo UI" charset="-128"/>
                <a:ea typeface="Meiryo UI" charset="-128"/>
                <a:cs typeface="Meiryo UI" charset="-128"/>
              </a:rPr>
              <a:t>発電所などへのハッキング</a:t>
            </a:r>
            <a:endParaRPr kumimoji="1" lang="ja-JP" altLang="en-US" sz="1200" dirty="0">
              <a:latin typeface="Meiryo UI" charset="-128"/>
              <a:ea typeface="Meiryo UI" charset="-128"/>
              <a:cs typeface="Meiryo UI" charset="-128"/>
            </a:endParaRPr>
          </a:p>
        </p:txBody>
      </p:sp>
      <p:sp>
        <p:nvSpPr>
          <p:cNvPr id="30" name="正方形/長方形 29"/>
          <p:cNvSpPr/>
          <p:nvPr/>
        </p:nvSpPr>
        <p:spPr>
          <a:xfrm>
            <a:off x="250825" y="620688"/>
            <a:ext cx="8642350" cy="72672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charset="0"/>
              <a:buChar char="•"/>
            </a:pPr>
            <a:r>
              <a:rPr kumimoji="1" lang="ja-JP" altLang="en-US" sz="1200" dirty="0">
                <a:solidFill>
                  <a:schemeClr val="tx1"/>
                </a:solidFill>
                <a:latin typeface="Meiryo UI" charset="-128"/>
                <a:ea typeface="Meiryo UI" charset="-128"/>
                <a:cs typeface="Meiryo UI" charset="-128"/>
              </a:rPr>
              <a:t>現状のサイバーセキュリティのインシデントを、「外部起因ｘ内部起因」、「サイバー空間（データ）ｘ現実（</a:t>
            </a:r>
            <a:r>
              <a:rPr kumimoji="1" lang="en-US" altLang="ja-JP" sz="1200" dirty="0">
                <a:solidFill>
                  <a:schemeClr val="tx1"/>
                </a:solidFill>
                <a:latin typeface="Meiryo UI" charset="-128"/>
                <a:ea typeface="Meiryo UI" charset="-128"/>
                <a:cs typeface="Meiryo UI" charset="-128"/>
              </a:rPr>
              <a:t>Things</a:t>
            </a:r>
            <a:r>
              <a:rPr kumimoji="1" lang="ja-JP" altLang="en-US" sz="1200" dirty="0">
                <a:solidFill>
                  <a:schemeClr val="tx1"/>
                </a:solidFill>
                <a:latin typeface="Meiryo UI" charset="-128"/>
                <a:ea typeface="Meiryo UI" charset="-128"/>
                <a:cs typeface="Meiryo UI" charset="-128"/>
              </a:rPr>
              <a:t>）」の二軸図で分類。</a:t>
            </a:r>
            <a:endParaRPr kumimoji="1" lang="en-US" altLang="ja-JP" sz="1200" dirty="0">
              <a:solidFill>
                <a:schemeClr val="tx1"/>
              </a:solidFill>
              <a:latin typeface="Meiryo UI" charset="-128"/>
              <a:ea typeface="Meiryo UI" charset="-128"/>
              <a:cs typeface="Meiryo UI" charset="-128"/>
            </a:endParaRPr>
          </a:p>
          <a:p>
            <a:pPr marL="171450" indent="-171450">
              <a:buFont typeface="Arial" charset="0"/>
              <a:buChar char="•"/>
            </a:pPr>
            <a:r>
              <a:rPr lang="ja-JP" altLang="en-US" sz="1200" dirty="0">
                <a:solidFill>
                  <a:schemeClr val="tx1"/>
                </a:solidFill>
                <a:latin typeface="Meiryo UI" charset="-128"/>
                <a:ea typeface="Meiryo UI" charset="-128"/>
                <a:cs typeface="Meiryo UI" charset="-128"/>
              </a:rPr>
              <a:t>標的型メールやランサムウェアに代表されるサイバー攻撃が「外部</a:t>
            </a:r>
            <a:r>
              <a:rPr lang="en-US" altLang="ja-JP" sz="1200" dirty="0">
                <a:solidFill>
                  <a:schemeClr val="tx1"/>
                </a:solidFill>
                <a:latin typeface="Meiryo UI" charset="-128"/>
                <a:ea typeface="Meiryo UI" charset="-128"/>
                <a:cs typeface="Meiryo UI" charset="-128"/>
              </a:rPr>
              <a:t>X</a:t>
            </a:r>
            <a:r>
              <a:rPr lang="ja-JP" altLang="en-US" sz="1200" dirty="0">
                <a:solidFill>
                  <a:schemeClr val="tx1"/>
                </a:solidFill>
                <a:latin typeface="Meiryo UI" charset="-128"/>
                <a:ea typeface="Meiryo UI" charset="-128"/>
                <a:cs typeface="Meiryo UI" charset="-128"/>
              </a:rPr>
              <a:t>サイバー空間」に、内部犯行やオペレーションミスによる漏洩は「内部ｘサイバー空間」」にカテゴリーされ、</a:t>
            </a:r>
            <a:r>
              <a:rPr lang="en-US" altLang="ja-JP" sz="1200" dirty="0">
                <a:solidFill>
                  <a:schemeClr val="tx1"/>
                </a:solidFill>
                <a:latin typeface="Meiryo UI" charset="-128"/>
                <a:ea typeface="Meiryo UI" charset="-128"/>
                <a:cs typeface="Meiryo UI" charset="-128"/>
              </a:rPr>
              <a:t>GPS</a:t>
            </a:r>
            <a:r>
              <a:rPr lang="ja-JP" altLang="en-US" sz="1200" dirty="0">
                <a:solidFill>
                  <a:schemeClr val="tx1"/>
                </a:solidFill>
                <a:latin typeface="Meiryo UI" charset="-128"/>
                <a:ea typeface="Meiryo UI" charset="-128"/>
                <a:cs typeface="Meiryo UI" charset="-128"/>
              </a:rPr>
              <a:t>や自動車のハッキング・発電所などへのハッキングは「外部ｘ現実」に分類される。</a:t>
            </a:r>
            <a:endParaRPr kumimoji="1" lang="ja-JP" altLang="en-US" sz="1200" dirty="0">
              <a:solidFill>
                <a:schemeClr val="tx1"/>
              </a:solidFill>
              <a:latin typeface="Meiryo UI" charset="-128"/>
              <a:ea typeface="Meiryo UI" charset="-128"/>
              <a:cs typeface="Meiryo UI" charset="-128"/>
            </a:endParaRPr>
          </a:p>
        </p:txBody>
      </p:sp>
      <p:pic>
        <p:nvPicPr>
          <p:cNvPr id="1026" name="Picture 2" descr="https://s3.amazonaws.com/kdm-prod/wp-content/uploads/sites/98/2015/08/23162700/jeep-cherokee-hacked-featured-560x420.jpg">
            <a:extLst>
              <a:ext uri="{FF2B5EF4-FFF2-40B4-BE49-F238E27FC236}">
                <a16:creationId xmlns:a16="http://schemas.microsoft.com/office/drawing/2014/main" xmlns="" id="{945080D0-0119-9A43-9285-73A0090DD536}"/>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483768" y="1740109"/>
            <a:ext cx="864000" cy="6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69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図形グループ 105"/>
          <p:cNvGrpSpPr/>
          <p:nvPr/>
        </p:nvGrpSpPr>
        <p:grpSpPr>
          <a:xfrm>
            <a:off x="2119490" y="4806417"/>
            <a:ext cx="3119702" cy="1080000"/>
            <a:chOff x="2064764" y="5363767"/>
            <a:chExt cx="3119702" cy="1080000"/>
          </a:xfrm>
        </p:grpSpPr>
        <p:sp>
          <p:nvSpPr>
            <p:cNvPr id="109" name="角丸四角形 108"/>
            <p:cNvSpPr/>
            <p:nvPr/>
          </p:nvSpPr>
          <p:spPr>
            <a:xfrm>
              <a:off x="2064764" y="5363767"/>
              <a:ext cx="3119702" cy="1080000"/>
            </a:xfrm>
            <a:prstGeom prst="roundRect">
              <a:avLst>
                <a:gd name="adj" fmla="val 7635"/>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108000"/>
            <a:lstStyle/>
            <a:p>
              <a:pPr>
                <a:spcBef>
                  <a:spcPts val="600"/>
                </a:spcBef>
                <a:defRPr/>
              </a:pPr>
              <a:endParaRPr lang="ja-JP" altLang="en-US" sz="13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11"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57939" y="5653158"/>
              <a:ext cx="1018117"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104"/>
            <p:cNvPicPr>
              <a:picLocks noChangeAspect="1" noChangeArrowheads="1"/>
            </p:cNvPicPr>
            <p:nvPr/>
          </p:nvPicPr>
          <p:blipFill>
            <a:blip r:embed="rId4" cstate="print"/>
            <a:srcRect/>
            <a:stretch>
              <a:fillRect/>
            </a:stretch>
          </p:blipFill>
          <p:spPr bwMode="auto">
            <a:xfrm flipH="1">
              <a:off x="3263251" y="5433390"/>
              <a:ext cx="685792" cy="499847"/>
            </a:xfrm>
            <a:prstGeom prst="rect">
              <a:avLst/>
            </a:prstGeom>
            <a:noFill/>
            <a:scene3d>
              <a:camera prst="orthographicFront">
                <a:rot lat="0" lon="10800000" rev="0"/>
              </a:camera>
              <a:lightRig rig="threePt" dir="t"/>
            </a:scene3d>
          </p:spPr>
        </p:pic>
        <p:sp>
          <p:nvSpPr>
            <p:cNvPr id="114" name="テキスト ボックス 104"/>
            <p:cNvSpPr txBox="1">
              <a:spLocks noChangeArrowheads="1"/>
            </p:cNvSpPr>
            <p:nvPr/>
          </p:nvSpPr>
          <p:spPr bwMode="auto">
            <a:xfrm>
              <a:off x="3078090" y="5902623"/>
              <a:ext cx="1191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1100" dirty="0">
                  <a:solidFill>
                    <a:srgbClr val="000000"/>
                  </a:solidFill>
                  <a:latin typeface="Meiryo UI" pitchFamily="50" charset="-128"/>
                  <a:ea typeface="Meiryo UI" pitchFamily="50" charset="-128"/>
                  <a:cs typeface="Meiryo UI" pitchFamily="50" charset="-128"/>
                </a:rPr>
                <a:t>漏洩者として売却</a:t>
              </a:r>
              <a:endParaRPr lang="en-US" altLang="ja-JP" sz="1100" dirty="0">
                <a:solidFill>
                  <a:srgbClr val="000000"/>
                </a:solidFill>
                <a:latin typeface="Meiryo UI" pitchFamily="50" charset="-128"/>
                <a:ea typeface="Meiryo UI" pitchFamily="50" charset="-128"/>
                <a:cs typeface="Meiryo UI" pitchFamily="50" charset="-128"/>
              </a:endParaRPr>
            </a:p>
          </p:txBody>
        </p:sp>
        <p:cxnSp>
          <p:nvCxnSpPr>
            <p:cNvPr id="116" name="直線矢印コネクタ 24"/>
            <p:cNvCxnSpPr>
              <a:cxnSpLocks noChangeShapeType="1"/>
            </p:cNvCxnSpPr>
            <p:nvPr/>
          </p:nvCxnSpPr>
          <p:spPr bwMode="auto">
            <a:xfrm flipV="1">
              <a:off x="2725208" y="5591775"/>
              <a:ext cx="572223" cy="0"/>
            </a:xfrm>
            <a:prstGeom prst="straightConnector1">
              <a:avLst/>
            </a:prstGeom>
            <a:noFill/>
            <a:ln w="28575" algn="ctr">
              <a:solidFill>
                <a:srgbClr val="D43118"/>
              </a:solidFill>
              <a:round/>
              <a:headEnd/>
              <a:tailEnd type="arrow" w="med" len="med"/>
            </a:ln>
            <a:extLst>
              <a:ext uri="{909E8E84-426E-40DD-AFC4-6F175D3DCCD1}">
                <a14:hiddenFill xmlns:a14="http://schemas.microsoft.com/office/drawing/2010/main">
                  <a:noFill/>
                </a14:hiddenFill>
              </a:ext>
            </a:extLst>
          </p:spPr>
        </p:cxnSp>
        <p:cxnSp>
          <p:nvCxnSpPr>
            <p:cNvPr id="117" name="直線矢印コネクタ 37"/>
            <p:cNvCxnSpPr>
              <a:cxnSpLocks noChangeShapeType="1"/>
            </p:cNvCxnSpPr>
            <p:nvPr/>
          </p:nvCxnSpPr>
          <p:spPr bwMode="auto">
            <a:xfrm flipH="1">
              <a:off x="2725208" y="5822980"/>
              <a:ext cx="572223" cy="1587"/>
            </a:xfrm>
            <a:prstGeom prst="straightConnector1">
              <a:avLst/>
            </a:prstGeom>
            <a:noFill/>
            <a:ln w="28575" algn="ctr">
              <a:solidFill>
                <a:srgbClr val="D43118"/>
              </a:solidFill>
              <a:round/>
              <a:headEnd/>
              <a:tailEnd type="arrow" w="med" len="med"/>
            </a:ln>
            <a:extLst>
              <a:ext uri="{909E8E84-426E-40DD-AFC4-6F175D3DCCD1}">
                <a14:hiddenFill xmlns:a14="http://schemas.microsoft.com/office/drawing/2010/main">
                  <a:noFill/>
                </a14:hiddenFill>
              </a:ext>
            </a:extLst>
          </p:spPr>
        </p:cxnSp>
        <p:pic>
          <p:nvPicPr>
            <p:cNvPr id="119" name="図 118"/>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738037" y="5410385"/>
              <a:ext cx="178435" cy="171584"/>
            </a:xfrm>
            <a:prstGeom prst="rect">
              <a:avLst/>
            </a:prstGeom>
          </p:spPr>
        </p:pic>
        <p:pic>
          <p:nvPicPr>
            <p:cNvPr id="120" name="図 119"/>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188220" y="5726687"/>
              <a:ext cx="234772" cy="288000"/>
            </a:xfrm>
            <a:prstGeom prst="rect">
              <a:avLst/>
            </a:prstGeom>
          </p:spPr>
        </p:pic>
        <p:sp>
          <p:nvSpPr>
            <p:cNvPr id="122" name="テキスト ボックス 104"/>
            <p:cNvSpPr txBox="1">
              <a:spLocks noChangeArrowheads="1"/>
            </p:cNvSpPr>
            <p:nvPr/>
          </p:nvSpPr>
          <p:spPr bwMode="auto">
            <a:xfrm>
              <a:off x="2834087" y="5400952"/>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代金</a:t>
              </a:r>
              <a:endParaRPr lang="en-US" altLang="ja-JP" sz="900" dirty="0">
                <a:solidFill>
                  <a:srgbClr val="000000"/>
                </a:solidFill>
                <a:latin typeface="Meiryo UI" pitchFamily="50" charset="-128"/>
                <a:ea typeface="Meiryo UI" pitchFamily="50" charset="-128"/>
                <a:cs typeface="Meiryo UI" pitchFamily="50" charset="-128"/>
              </a:endParaRPr>
            </a:p>
          </p:txBody>
        </p:sp>
        <p:sp>
          <p:nvSpPr>
            <p:cNvPr id="129" name="円柱 128"/>
            <p:cNvSpPr/>
            <p:nvPr/>
          </p:nvSpPr>
          <p:spPr>
            <a:xfrm>
              <a:off x="3478226" y="6120167"/>
              <a:ext cx="255841" cy="280048"/>
            </a:xfrm>
            <a:prstGeom prst="can">
              <a:avLst/>
            </a:pr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lin ang="13500000" scaled="1"/>
              <a:tileRect/>
            </a:gradFill>
            <a:ln w="63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30" name="環状矢印 129"/>
            <p:cNvSpPr/>
            <p:nvPr/>
          </p:nvSpPr>
          <p:spPr>
            <a:xfrm rot="12806183">
              <a:off x="3886523" y="6042701"/>
              <a:ext cx="242209" cy="252323"/>
            </a:xfrm>
            <a:prstGeom prst="circularArrow">
              <a:avLst/>
            </a:prstGeom>
            <a:solidFill>
              <a:srgbClr val="FF0000"/>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pic>
          <p:nvPicPr>
            <p:cNvPr id="131" name="図 130"/>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160397" y="5516368"/>
              <a:ext cx="536400" cy="359930"/>
            </a:xfrm>
            <a:prstGeom prst="rect">
              <a:avLst/>
            </a:prstGeom>
          </p:spPr>
        </p:pic>
        <p:sp>
          <p:nvSpPr>
            <p:cNvPr id="132" name="テキスト ボックス 104"/>
            <p:cNvSpPr txBox="1">
              <a:spLocks noChangeArrowheads="1"/>
            </p:cNvSpPr>
            <p:nvPr/>
          </p:nvSpPr>
          <p:spPr bwMode="auto">
            <a:xfrm>
              <a:off x="2085394" y="5859792"/>
              <a:ext cx="686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ダークネット</a:t>
              </a:r>
              <a:endParaRPr lang="en-US" altLang="ja-JP" sz="900" dirty="0">
                <a:solidFill>
                  <a:srgbClr val="000000"/>
                </a:solidFill>
                <a:latin typeface="Meiryo UI" pitchFamily="50" charset="-128"/>
                <a:ea typeface="Meiryo UI" pitchFamily="50" charset="-128"/>
                <a:cs typeface="Meiryo UI" pitchFamily="50" charset="-128"/>
              </a:endParaRPr>
            </a:p>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（闇市）</a:t>
              </a:r>
              <a:endParaRPr lang="en-US" altLang="ja-JP" sz="900" dirty="0">
                <a:solidFill>
                  <a:srgbClr val="000000"/>
                </a:solidFill>
                <a:latin typeface="Meiryo UI" pitchFamily="50" charset="-128"/>
                <a:ea typeface="Meiryo UI" pitchFamily="50" charset="-128"/>
                <a:cs typeface="Meiryo UI" pitchFamily="50" charset="-128"/>
              </a:endParaRPr>
            </a:p>
          </p:txBody>
        </p:sp>
        <p:sp>
          <p:nvSpPr>
            <p:cNvPr id="133" name="テキスト ボックス 104"/>
            <p:cNvSpPr txBox="1">
              <a:spLocks noChangeArrowheads="1"/>
            </p:cNvSpPr>
            <p:nvPr/>
          </p:nvSpPr>
          <p:spPr bwMode="auto">
            <a:xfrm>
              <a:off x="4400929" y="5495526"/>
              <a:ext cx="74090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a:solidFill>
                    <a:srgbClr val="000000"/>
                  </a:solidFill>
                  <a:latin typeface="Meiryo UI" pitchFamily="50" charset="-128"/>
                  <a:ea typeface="Meiryo UI" pitchFamily="50" charset="-128"/>
                  <a:cs typeface="Meiryo UI" pitchFamily="50" charset="-128"/>
                </a:rPr>
                <a:t>内部の人間</a:t>
              </a:r>
              <a:endParaRPr lang="en-US" altLang="ja-JP" sz="900" dirty="0">
                <a:solidFill>
                  <a:srgbClr val="000000"/>
                </a:solidFill>
                <a:latin typeface="Meiryo UI" pitchFamily="50" charset="-128"/>
                <a:ea typeface="Meiryo UI" pitchFamily="50" charset="-128"/>
                <a:cs typeface="Meiryo UI" pitchFamily="50" charset="-128"/>
              </a:endParaRPr>
            </a:p>
          </p:txBody>
        </p:sp>
      </p:grpSp>
      <p:grpSp>
        <p:nvGrpSpPr>
          <p:cNvPr id="134" name="図形グループ 133"/>
          <p:cNvGrpSpPr/>
          <p:nvPr/>
        </p:nvGrpSpPr>
        <p:grpSpPr>
          <a:xfrm>
            <a:off x="2119490" y="3532940"/>
            <a:ext cx="3119702" cy="1080000"/>
            <a:chOff x="2174216" y="3532940"/>
            <a:chExt cx="3119702" cy="1080000"/>
          </a:xfrm>
        </p:grpSpPr>
        <p:sp>
          <p:nvSpPr>
            <p:cNvPr id="135" name="角丸四角形 134"/>
            <p:cNvSpPr/>
            <p:nvPr/>
          </p:nvSpPr>
          <p:spPr>
            <a:xfrm>
              <a:off x="2174216" y="3532940"/>
              <a:ext cx="3119702" cy="1080000"/>
            </a:xfrm>
            <a:prstGeom prst="roundRect">
              <a:avLst>
                <a:gd name="adj" fmla="val 7635"/>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108000"/>
            <a:lstStyle/>
            <a:p>
              <a:pPr>
                <a:spcBef>
                  <a:spcPts val="600"/>
                </a:spcBef>
                <a:defRPr/>
              </a:pPr>
              <a:endParaRPr lang="ja-JP" altLang="en-US" sz="13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36" name="Picture 5"/>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052228" y="3725277"/>
              <a:ext cx="11350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104"/>
            <p:cNvPicPr>
              <a:picLocks noChangeAspect="1" noChangeArrowheads="1"/>
            </p:cNvPicPr>
            <p:nvPr/>
          </p:nvPicPr>
          <p:blipFill>
            <a:blip r:embed="rId4" cstate="print"/>
            <a:srcRect/>
            <a:stretch>
              <a:fillRect/>
            </a:stretch>
          </p:blipFill>
          <p:spPr bwMode="auto">
            <a:xfrm>
              <a:off x="2250757" y="3756474"/>
              <a:ext cx="686361" cy="499847"/>
            </a:xfrm>
            <a:prstGeom prst="rect">
              <a:avLst/>
            </a:prstGeom>
            <a:noFill/>
            <a:scene3d>
              <a:camera prst="orthographicFront">
                <a:rot lat="0" lon="10800000" rev="0"/>
              </a:camera>
              <a:lightRig rig="threePt" dir="t"/>
            </a:scene3d>
          </p:spPr>
        </p:pic>
        <p:sp>
          <p:nvSpPr>
            <p:cNvPr id="138" name="テキスト ボックス 104"/>
            <p:cNvSpPr txBox="1">
              <a:spLocks noChangeArrowheads="1"/>
            </p:cNvSpPr>
            <p:nvPr/>
          </p:nvSpPr>
          <p:spPr bwMode="auto">
            <a:xfrm>
              <a:off x="2237109" y="4221088"/>
              <a:ext cx="71365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a:solidFill>
                    <a:srgbClr val="000000"/>
                  </a:solidFill>
                  <a:latin typeface="Meiryo UI" pitchFamily="50" charset="-128"/>
                  <a:ea typeface="Meiryo UI" pitchFamily="50" charset="-128"/>
                  <a:cs typeface="Meiryo UI" pitchFamily="50" charset="-128"/>
                </a:rPr>
                <a:t>悪意ある者</a:t>
              </a:r>
              <a:endParaRPr lang="en-US" altLang="ja-JP" sz="900" dirty="0">
                <a:solidFill>
                  <a:srgbClr val="000000"/>
                </a:solidFill>
                <a:latin typeface="Meiryo UI" pitchFamily="50" charset="-128"/>
                <a:ea typeface="Meiryo UI" pitchFamily="50" charset="-128"/>
                <a:cs typeface="Meiryo UI" pitchFamily="50" charset="-128"/>
              </a:endParaRPr>
            </a:p>
          </p:txBody>
        </p:sp>
        <p:sp>
          <p:nvSpPr>
            <p:cNvPr id="139" name="テキスト ボックス 35"/>
            <p:cNvSpPr txBox="1">
              <a:spLocks noChangeArrowheads="1"/>
            </p:cNvSpPr>
            <p:nvPr/>
          </p:nvSpPr>
          <p:spPr bwMode="auto">
            <a:xfrm>
              <a:off x="4171754" y="3586237"/>
              <a:ext cx="896011" cy="200055"/>
            </a:xfrm>
            <a:prstGeom prst="rect">
              <a:avLst/>
            </a:prstGeom>
            <a:noFill/>
            <a:ln>
              <a:noFill/>
            </a:ln>
            <a:extLst/>
          </p:spPr>
          <p:txBody>
            <a:bodyPr>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en-US" altLang="ja-JP" sz="700" b="1" dirty="0">
                  <a:solidFill>
                    <a:srgbClr val="FF0000"/>
                  </a:solidFill>
                  <a:latin typeface="Meiryo UI" pitchFamily="50" charset="-128"/>
                  <a:ea typeface="Meiryo UI" pitchFamily="50" charset="-128"/>
                  <a:cs typeface="Meiryo UI" pitchFamily="50" charset="-128"/>
                </a:rPr>
                <a:t>Operation</a:t>
              </a:r>
              <a:r>
                <a:rPr lang="ja-JP" altLang="en-US" sz="700" b="1" dirty="0">
                  <a:solidFill>
                    <a:srgbClr val="FF0000"/>
                  </a:solidFill>
                  <a:latin typeface="Meiryo UI" pitchFamily="50" charset="-128"/>
                  <a:ea typeface="Meiryo UI" pitchFamily="50" charset="-128"/>
                  <a:cs typeface="Meiryo UI" pitchFamily="50" charset="-128"/>
                </a:rPr>
                <a:t> </a:t>
              </a:r>
              <a:r>
                <a:rPr lang="en-US" altLang="ja-JP" sz="700" b="1" dirty="0">
                  <a:solidFill>
                    <a:srgbClr val="FF0000"/>
                  </a:solidFill>
                  <a:latin typeface="Meiryo UI" pitchFamily="50" charset="-128"/>
                  <a:ea typeface="Meiryo UI" pitchFamily="50" charset="-128"/>
                  <a:cs typeface="Meiryo UI" pitchFamily="50" charset="-128"/>
                </a:rPr>
                <a:t>Error!</a:t>
              </a:r>
            </a:p>
          </p:txBody>
        </p:sp>
        <p:sp>
          <p:nvSpPr>
            <p:cNvPr id="140" name="円柱 139"/>
            <p:cNvSpPr/>
            <p:nvPr/>
          </p:nvSpPr>
          <p:spPr>
            <a:xfrm>
              <a:off x="3496692" y="4140554"/>
              <a:ext cx="255841" cy="280048"/>
            </a:xfrm>
            <a:prstGeom prst="can">
              <a:avLst/>
            </a:pr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lin ang="13500000" scaled="1"/>
              <a:tileRect/>
            </a:gradFill>
            <a:ln w="63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pic>
          <p:nvPicPr>
            <p:cNvPr id="141" name="図 140"/>
            <p:cNvPicPr>
              <a:picLocks noChangeAspect="1"/>
            </p:cNvPicPr>
            <p:nvPr/>
          </p:nvPicPr>
          <p:blipFill>
            <a:blip r:embed="rId9" cstate="hqprint">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3362349" y="3716016"/>
              <a:ext cx="524525" cy="513483"/>
            </a:xfrm>
            <a:prstGeom prst="rect">
              <a:avLst/>
            </a:prstGeom>
          </p:spPr>
        </p:pic>
        <p:sp>
          <p:nvSpPr>
            <p:cNvPr id="142" name="左カーブ矢印 141"/>
            <p:cNvSpPr/>
            <p:nvPr/>
          </p:nvSpPr>
          <p:spPr>
            <a:xfrm>
              <a:off x="2909301" y="4224245"/>
              <a:ext cx="612561" cy="219006"/>
            </a:xfrm>
            <a:prstGeom prst="curvedLeftArrow">
              <a:avLst>
                <a:gd name="adj1" fmla="val 25000"/>
                <a:gd name="adj2" fmla="val 50000"/>
                <a:gd name="adj3" fmla="val 47941"/>
              </a:avLst>
            </a:prstGeom>
            <a:solidFill>
              <a:srgbClr val="FF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3" name="環状矢印 142"/>
            <p:cNvSpPr/>
            <p:nvPr/>
          </p:nvSpPr>
          <p:spPr>
            <a:xfrm rot="9820312">
              <a:off x="3672461" y="4144421"/>
              <a:ext cx="568810" cy="370022"/>
            </a:xfrm>
            <a:prstGeom prst="circularArrow">
              <a:avLst>
                <a:gd name="adj1" fmla="val 6828"/>
                <a:gd name="adj2" fmla="val 1694038"/>
                <a:gd name="adj3" fmla="val 19722526"/>
                <a:gd name="adj4" fmla="val 10800000"/>
                <a:gd name="adj5" fmla="val 16200"/>
              </a:avLst>
            </a:prstGeom>
            <a:solidFill>
              <a:srgbClr val="FF0000"/>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4" name="テキスト ボックス 104"/>
            <p:cNvSpPr txBox="1">
              <a:spLocks noChangeArrowheads="1"/>
            </p:cNvSpPr>
            <p:nvPr/>
          </p:nvSpPr>
          <p:spPr bwMode="auto">
            <a:xfrm>
              <a:off x="3995936" y="4382108"/>
              <a:ext cx="102143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誤って</a:t>
              </a:r>
              <a:r>
                <a:rPr lang="ja-JP" altLang="en-US" sz="900">
                  <a:solidFill>
                    <a:srgbClr val="000000"/>
                  </a:solidFill>
                  <a:latin typeface="Meiryo UI" pitchFamily="50" charset="-128"/>
                  <a:ea typeface="Meiryo UI" pitchFamily="50" charset="-128"/>
                  <a:cs typeface="Meiryo UI" pitchFamily="50" charset="-128"/>
                </a:rPr>
                <a:t>漏洩・公開</a:t>
              </a:r>
              <a:endParaRPr lang="en-US" altLang="ja-JP" sz="900" dirty="0">
                <a:solidFill>
                  <a:srgbClr val="000000"/>
                </a:solidFill>
                <a:latin typeface="Meiryo UI" pitchFamily="50" charset="-128"/>
                <a:ea typeface="Meiryo UI" pitchFamily="50" charset="-128"/>
                <a:cs typeface="Meiryo UI" pitchFamily="50" charset="-128"/>
              </a:endParaRPr>
            </a:p>
          </p:txBody>
        </p:sp>
      </p:grpSp>
      <p:sp>
        <p:nvSpPr>
          <p:cNvPr id="3" name="正方形/長方形 2"/>
          <p:cNvSpPr/>
          <p:nvPr/>
        </p:nvSpPr>
        <p:spPr>
          <a:xfrm>
            <a:off x="250825" y="1340768"/>
            <a:ext cx="8640000" cy="4967957"/>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64" name="角丸四角形 63"/>
          <p:cNvSpPr/>
          <p:nvPr/>
        </p:nvSpPr>
        <p:spPr>
          <a:xfrm>
            <a:off x="6928214" y="3735036"/>
            <a:ext cx="1618874" cy="1289583"/>
          </a:xfrm>
          <a:prstGeom prst="roundRect">
            <a:avLst/>
          </a:prstGeom>
          <a:pattFill prst="wdUpDiag">
            <a:fgClr>
              <a:schemeClr val="accent6">
                <a:lumMod val="20000"/>
                <a:lumOff val="80000"/>
              </a:schemeClr>
            </a:fgClr>
            <a:bgClr>
              <a:schemeClr val="bg1"/>
            </a:bgClr>
          </a:patt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200" dirty="0">
                <a:solidFill>
                  <a:schemeClr val="tx1"/>
                </a:solidFill>
                <a:latin typeface="Meiryo UI" charset="-128"/>
                <a:ea typeface="Meiryo UI" charset="-128"/>
                <a:cs typeface="Meiryo UI" charset="-128"/>
              </a:rPr>
              <a:t>インター</a:t>
            </a:r>
            <a:endParaRPr kumimoji="1" lang="en-US" altLang="ja-JP" sz="1200" dirty="0">
              <a:solidFill>
                <a:schemeClr val="tx1"/>
              </a:solidFill>
              <a:latin typeface="Meiryo UI" charset="-128"/>
              <a:ea typeface="Meiryo UI" charset="-128"/>
              <a:cs typeface="Meiryo UI" charset="-128"/>
            </a:endParaRPr>
          </a:p>
          <a:p>
            <a:pPr algn="ctr"/>
            <a:endParaRPr kumimoji="1" lang="ja-JP" altLang="en-US" sz="1400" dirty="0">
              <a:solidFill>
                <a:schemeClr val="tx1"/>
              </a:solidFill>
              <a:latin typeface="Meiryo UI" charset="-128"/>
              <a:ea typeface="Meiryo UI" charset="-128"/>
              <a:cs typeface="Meiryo UI" charset="-128"/>
            </a:endParaRPr>
          </a:p>
        </p:txBody>
      </p:sp>
      <p:sp>
        <p:nvSpPr>
          <p:cNvPr id="94" name="角丸四角形 93"/>
          <p:cNvSpPr/>
          <p:nvPr/>
        </p:nvSpPr>
        <p:spPr>
          <a:xfrm>
            <a:off x="5637676" y="1701598"/>
            <a:ext cx="2160000" cy="1018679"/>
          </a:xfrm>
          <a:prstGeom prst="roundRect">
            <a:avLst/>
          </a:prstGeom>
          <a:solidFill>
            <a:schemeClr val="accent3">
              <a:lumMod val="20000"/>
              <a:lumOff val="80000"/>
            </a:schemeClr>
          </a:solidFill>
          <a:ln>
            <a:solidFill>
              <a:srgbClr val="FF0000"/>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dirty="0">
              <a:solidFill>
                <a:schemeClr val="tx1"/>
              </a:solidFill>
              <a:latin typeface="Meiryo UI" charset="-128"/>
              <a:ea typeface="Meiryo UI" charset="-128"/>
              <a:cs typeface="Meiryo UI" charset="-128"/>
            </a:endParaRPr>
          </a:p>
          <a:p>
            <a:pPr algn="ctr"/>
            <a:endParaRPr lang="en-US" altLang="ja-JP" sz="1200" dirty="0">
              <a:solidFill>
                <a:schemeClr val="tx1"/>
              </a:solidFill>
              <a:latin typeface="Meiryo UI" charset="-128"/>
              <a:ea typeface="Meiryo UI" charset="-128"/>
              <a:cs typeface="Meiryo UI" charset="-128"/>
            </a:endParaRPr>
          </a:p>
          <a:p>
            <a:pPr algn="ctr"/>
            <a:endParaRPr lang="en-US" altLang="ja-JP" sz="1200" dirty="0">
              <a:solidFill>
                <a:schemeClr val="tx1"/>
              </a:solidFill>
              <a:latin typeface="Meiryo UI" charset="-128"/>
              <a:ea typeface="Meiryo UI" charset="-128"/>
              <a:cs typeface="Meiryo UI" charset="-128"/>
            </a:endParaRPr>
          </a:p>
          <a:p>
            <a:pPr algn="ctr"/>
            <a:r>
              <a:rPr lang="ja-JP" altLang="en-US" sz="1200" dirty="0">
                <a:solidFill>
                  <a:schemeClr val="tx1"/>
                </a:solidFill>
                <a:latin typeface="Meiryo UI" charset="-128"/>
                <a:ea typeface="Meiryo UI" charset="-128"/>
                <a:cs typeface="Meiryo UI" charset="-128"/>
              </a:rPr>
              <a:t>等の外部評価サービス</a:t>
            </a:r>
            <a:endParaRPr kumimoji="1" lang="ja-JP" altLang="en-US" sz="1200" dirty="0">
              <a:solidFill>
                <a:schemeClr val="tx1"/>
              </a:solidFill>
              <a:latin typeface="Meiryo UI" charset="-128"/>
              <a:ea typeface="Meiryo UI" charset="-128"/>
              <a:cs typeface="Meiryo UI" charset="-128"/>
            </a:endParaRPr>
          </a:p>
        </p:txBody>
      </p:sp>
      <p:sp>
        <p:nvSpPr>
          <p:cNvPr id="99" name="角丸四角形 98"/>
          <p:cNvSpPr/>
          <p:nvPr/>
        </p:nvSpPr>
        <p:spPr>
          <a:xfrm>
            <a:off x="1317676" y="2084003"/>
            <a:ext cx="2168501" cy="1018679"/>
          </a:xfrm>
          <a:prstGeom prst="roundRect">
            <a:avLst/>
          </a:prstGeom>
          <a:pattFill prst="wdUpDiag">
            <a:fgClr>
              <a:schemeClr val="accent3">
                <a:lumMod val="20000"/>
                <a:lumOff val="80000"/>
              </a:schemeClr>
            </a:fgClr>
            <a:bgClr>
              <a:schemeClr val="bg1"/>
            </a:bgClr>
          </a:patt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charset="-128"/>
                <a:ea typeface="Meiryo UI" charset="-128"/>
                <a:cs typeface="Meiryo UI" charset="-128"/>
              </a:rPr>
              <a:t>今後調査が必要</a:t>
            </a:r>
          </a:p>
        </p:txBody>
      </p:sp>
      <p:sp>
        <p:nvSpPr>
          <p:cNvPr id="7" name="タイトル 6"/>
          <p:cNvSpPr>
            <a:spLocks noGrp="1"/>
          </p:cNvSpPr>
          <p:nvPr>
            <p:ph type="title"/>
          </p:nvPr>
        </p:nvSpPr>
        <p:spPr/>
        <p:txBody>
          <a:bodyPr/>
          <a:lstStyle/>
          <a:p>
            <a:r>
              <a:rPr lang="ja-JP" altLang="en-US" dirty="0"/>
              <a:t>外部評価（</a:t>
            </a:r>
            <a:r>
              <a:rPr lang="en-US" altLang="ja-JP" dirty="0" err="1"/>
              <a:t>Bitsight</a:t>
            </a:r>
            <a:r>
              <a:rPr lang="ja-JP" altLang="en-US" dirty="0"/>
              <a:t>活用に向けて）　</a:t>
            </a:r>
            <a:r>
              <a:rPr lang="en-US" altLang="ja-JP" dirty="0"/>
              <a:t>〜</a:t>
            </a:r>
            <a:r>
              <a:rPr lang="ja-JP" altLang="en-US" dirty="0"/>
              <a:t>現状のプロジェクト</a:t>
            </a:r>
            <a:r>
              <a:rPr lang="en-US" altLang="ja-JP" dirty="0"/>
              <a:t>〜</a:t>
            </a:r>
            <a:endParaRPr kumimoji="1" lang="ja-JP" altLang="en-US" dirty="0"/>
          </a:p>
        </p:txBody>
      </p:sp>
      <p:sp>
        <p:nvSpPr>
          <p:cNvPr id="2" name="スライド番号プレースホルダー 1"/>
          <p:cNvSpPr>
            <a:spLocks noGrp="1"/>
          </p:cNvSpPr>
          <p:nvPr>
            <p:ph type="sldNum" sz="quarter" idx="11"/>
          </p:nvPr>
        </p:nvSpPr>
        <p:spPr/>
        <p:txBody>
          <a:bodyPr/>
          <a:lstStyle/>
          <a:p>
            <a:pPr>
              <a:defRPr/>
            </a:pPr>
            <a:fld id="{5CFEB8B7-B293-4852-8B7F-C149CF85BDEB}" type="slidenum">
              <a:rPr lang="en-US" altLang="ja-JP" smtClean="0"/>
              <a:pPr>
                <a:defRPr/>
              </a:pPr>
              <a:t>8</a:t>
            </a:fld>
            <a:endParaRPr lang="en-US" altLang="ja-JP"/>
          </a:p>
        </p:txBody>
      </p:sp>
      <p:cxnSp>
        <p:nvCxnSpPr>
          <p:cNvPr id="5" name="直線コネクタ 4"/>
          <p:cNvCxnSpPr/>
          <p:nvPr/>
        </p:nvCxnSpPr>
        <p:spPr>
          <a:xfrm>
            <a:off x="4570825" y="1376746"/>
            <a:ext cx="0" cy="4896000"/>
          </a:xfrm>
          <a:prstGeom prst="line">
            <a:avLst/>
          </a:prstGeom>
          <a:ln>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322825" y="3824747"/>
            <a:ext cx="8496000" cy="0"/>
          </a:xfrm>
          <a:prstGeom prst="line">
            <a:avLst/>
          </a:prstGeom>
          <a:ln>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322825" y="3789040"/>
            <a:ext cx="1064715" cy="276999"/>
          </a:xfrm>
          <a:prstGeom prst="rect">
            <a:avLst/>
          </a:prstGeom>
          <a:noFill/>
        </p:spPr>
        <p:txBody>
          <a:bodyPr wrap="none" rtlCol="0">
            <a:spAutoFit/>
          </a:bodyPr>
          <a:lstStyle/>
          <a:p>
            <a:r>
              <a:rPr lang="ja-JP" altLang="en-US" sz="1200" dirty="0">
                <a:latin typeface="Meiryo UI" charset="-128"/>
                <a:ea typeface="Meiryo UI" charset="-128"/>
                <a:cs typeface="Meiryo UI" charset="-128"/>
              </a:rPr>
              <a:t>現実・</a:t>
            </a:r>
            <a:r>
              <a:rPr lang="en-US" altLang="ja-JP" sz="1200" dirty="0" err="1">
                <a:latin typeface="Meiryo UI" charset="-128"/>
                <a:ea typeface="Meiryo UI" charset="-128"/>
                <a:cs typeface="Meiryo UI" charset="-128"/>
              </a:rPr>
              <a:t>Thnigs</a:t>
            </a:r>
            <a:endParaRPr kumimoji="1" lang="ja-JP" altLang="en-US" sz="1200" dirty="0">
              <a:latin typeface="Meiryo UI" charset="-128"/>
              <a:ea typeface="Meiryo UI" charset="-128"/>
              <a:cs typeface="Meiryo UI" charset="-128"/>
            </a:endParaRPr>
          </a:p>
        </p:txBody>
      </p:sp>
      <p:sp>
        <p:nvSpPr>
          <p:cNvPr id="74" name="テキスト ボックス 73"/>
          <p:cNvSpPr txBox="1"/>
          <p:nvPr/>
        </p:nvSpPr>
        <p:spPr>
          <a:xfrm>
            <a:off x="4644008" y="1376746"/>
            <a:ext cx="800219" cy="276999"/>
          </a:xfrm>
          <a:prstGeom prst="rect">
            <a:avLst/>
          </a:prstGeom>
          <a:noFill/>
        </p:spPr>
        <p:txBody>
          <a:bodyPr wrap="none" rtlCol="0">
            <a:spAutoFit/>
          </a:bodyPr>
          <a:lstStyle/>
          <a:p>
            <a:r>
              <a:rPr kumimoji="1" lang="ja-JP" altLang="en-US" sz="1200" dirty="0">
                <a:latin typeface="Meiryo UI" charset="-128"/>
                <a:ea typeface="Meiryo UI" charset="-128"/>
                <a:cs typeface="Meiryo UI" charset="-128"/>
              </a:rPr>
              <a:t>外部起因</a:t>
            </a:r>
          </a:p>
        </p:txBody>
      </p:sp>
      <p:sp>
        <p:nvSpPr>
          <p:cNvPr id="76" name="テキスト ボックス 75"/>
          <p:cNvSpPr txBox="1"/>
          <p:nvPr/>
        </p:nvSpPr>
        <p:spPr>
          <a:xfrm>
            <a:off x="4644008" y="5995747"/>
            <a:ext cx="800219" cy="276999"/>
          </a:xfrm>
          <a:prstGeom prst="rect">
            <a:avLst/>
          </a:prstGeom>
          <a:noFill/>
        </p:spPr>
        <p:txBody>
          <a:bodyPr wrap="none" rtlCol="0">
            <a:spAutoFit/>
          </a:bodyPr>
          <a:lstStyle/>
          <a:p>
            <a:r>
              <a:rPr kumimoji="1" lang="ja-JP" altLang="en-US" sz="1200" dirty="0">
                <a:latin typeface="Meiryo UI" charset="-128"/>
                <a:ea typeface="Meiryo UI" charset="-128"/>
                <a:cs typeface="Meiryo UI" charset="-128"/>
              </a:rPr>
              <a:t>内部起因</a:t>
            </a:r>
          </a:p>
        </p:txBody>
      </p:sp>
      <p:sp>
        <p:nvSpPr>
          <p:cNvPr id="59" name="正方形/長方形 58"/>
          <p:cNvSpPr/>
          <p:nvPr/>
        </p:nvSpPr>
        <p:spPr>
          <a:xfrm>
            <a:off x="250825" y="620688"/>
            <a:ext cx="8642350" cy="72672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charset="0"/>
              <a:buChar char="•"/>
            </a:pPr>
            <a:r>
              <a:rPr kumimoji="1" lang="ja-JP" altLang="en-US" sz="1200" dirty="0">
                <a:solidFill>
                  <a:schemeClr val="tx1"/>
                </a:solidFill>
                <a:latin typeface="Meiryo UI" charset="-128"/>
                <a:ea typeface="Meiryo UI" charset="-128"/>
                <a:cs typeface="Meiryo UI" charset="-128"/>
              </a:rPr>
              <a:t>次に現状始動し始めているプロジェクトを同じ二軸図にマッピングする（斜線領域は調査中あるいは今後調査予定の領域）。</a:t>
            </a:r>
            <a:endParaRPr kumimoji="1" lang="en-US" altLang="ja-JP" sz="1200" dirty="0">
              <a:solidFill>
                <a:schemeClr val="tx1"/>
              </a:solidFill>
              <a:latin typeface="Meiryo UI" charset="-128"/>
              <a:ea typeface="Meiryo UI" charset="-128"/>
              <a:cs typeface="Meiryo UI" charset="-128"/>
            </a:endParaRPr>
          </a:p>
          <a:p>
            <a:pPr marL="171450" indent="-171450">
              <a:buFont typeface="Arial" charset="0"/>
              <a:buChar char="•"/>
            </a:pPr>
            <a:r>
              <a:rPr lang="en-US" altLang="ja-JP" sz="1200" dirty="0" err="1">
                <a:solidFill>
                  <a:schemeClr val="tx1"/>
                </a:solidFill>
                <a:latin typeface="Meiryo UI" charset="-128"/>
                <a:ea typeface="Meiryo UI" charset="-128"/>
                <a:cs typeface="Meiryo UI" charset="-128"/>
              </a:rPr>
              <a:t>Bitsight</a:t>
            </a:r>
            <a:r>
              <a:rPr lang="ja-JP" altLang="en-US" sz="1200" dirty="0">
                <a:solidFill>
                  <a:schemeClr val="tx1"/>
                </a:solidFill>
                <a:latin typeface="Meiryo UI" charset="-128"/>
                <a:ea typeface="Meiryo UI" charset="-128"/>
                <a:cs typeface="Meiryo UI" charset="-128"/>
              </a:rPr>
              <a:t>等の外部からの評価を行うサービスの検討は「外部起因ｘサイバー空間」に位置付けられる。</a:t>
            </a:r>
            <a:endParaRPr lang="en-US" altLang="ja-JP" sz="1200" dirty="0">
              <a:solidFill>
                <a:schemeClr val="tx1"/>
              </a:solidFill>
              <a:latin typeface="Meiryo UI" charset="-128"/>
              <a:ea typeface="Meiryo UI" charset="-128"/>
              <a:cs typeface="Meiryo UI" charset="-128"/>
            </a:endParaRPr>
          </a:p>
          <a:p>
            <a:pPr marL="171450" indent="-171450">
              <a:buFont typeface="Arial" charset="0"/>
              <a:buChar char="•"/>
            </a:pPr>
            <a:r>
              <a:rPr kumimoji="1" lang="en-US" altLang="ja-JP" sz="1200" dirty="0">
                <a:solidFill>
                  <a:schemeClr val="tx1"/>
                </a:solidFill>
                <a:latin typeface="Meiryo UI" charset="-128"/>
                <a:ea typeface="Meiryo UI" charset="-128"/>
                <a:cs typeface="Meiryo UI" charset="-128"/>
              </a:rPr>
              <a:t>Verizon</a:t>
            </a:r>
            <a:r>
              <a:rPr kumimoji="1" lang="ja-JP" altLang="en-US" sz="1200" dirty="0">
                <a:solidFill>
                  <a:schemeClr val="tx1"/>
                </a:solidFill>
                <a:latin typeface="Meiryo UI" charset="-128"/>
                <a:ea typeface="Meiryo UI" charset="-128"/>
                <a:cs typeface="Meiryo UI" charset="-128"/>
              </a:rPr>
              <a:t>とのプロジェクトは、「外部＋内部起因ｘサイバー空間」に位置付けられるが、内容によっては「現実（</a:t>
            </a:r>
            <a:r>
              <a:rPr kumimoji="1" lang="en-US" altLang="ja-JP" sz="1200" dirty="0">
                <a:solidFill>
                  <a:schemeClr val="tx1"/>
                </a:solidFill>
                <a:latin typeface="Meiryo UI" charset="-128"/>
                <a:ea typeface="Meiryo UI" charset="-128"/>
                <a:cs typeface="Meiryo UI" charset="-128"/>
              </a:rPr>
              <a:t>Things</a:t>
            </a:r>
            <a:r>
              <a:rPr kumimoji="1" lang="ja-JP" altLang="en-US" sz="1200" dirty="0">
                <a:solidFill>
                  <a:schemeClr val="tx1"/>
                </a:solidFill>
                <a:latin typeface="Meiryo UI" charset="-128"/>
                <a:ea typeface="Meiryo UI" charset="-128"/>
                <a:cs typeface="Meiryo UI" charset="-128"/>
              </a:rPr>
              <a:t>）」も含まれる</a:t>
            </a:r>
            <a:r>
              <a:rPr lang="ja-JP" altLang="en-US" sz="1200" dirty="0">
                <a:solidFill>
                  <a:schemeClr val="tx1"/>
                </a:solidFill>
                <a:latin typeface="Meiryo UI" charset="-128"/>
                <a:ea typeface="Meiryo UI" charset="-128"/>
                <a:cs typeface="Meiryo UI" charset="-128"/>
              </a:rPr>
              <a:t>。</a:t>
            </a:r>
            <a:endParaRPr kumimoji="1" lang="en-US" altLang="ja-JP" sz="1200" dirty="0">
              <a:solidFill>
                <a:schemeClr val="tx1"/>
              </a:solidFill>
              <a:latin typeface="Meiryo UI" charset="-128"/>
              <a:ea typeface="Meiryo UI" charset="-128"/>
              <a:cs typeface="Meiryo UI" charset="-128"/>
            </a:endParaRPr>
          </a:p>
        </p:txBody>
      </p:sp>
      <p:sp>
        <p:nvSpPr>
          <p:cNvPr id="95" name="角丸四角形 94"/>
          <p:cNvSpPr/>
          <p:nvPr/>
        </p:nvSpPr>
        <p:spPr>
          <a:xfrm>
            <a:off x="4776417" y="3159790"/>
            <a:ext cx="2079797" cy="1343191"/>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eiryo UI" charset="-128"/>
                <a:ea typeface="Meiryo UI" charset="-128"/>
                <a:cs typeface="Meiryo UI" charset="-128"/>
              </a:rPr>
              <a:t>　　　　　　　</a:t>
            </a:r>
            <a:r>
              <a:rPr kumimoji="1" lang="ja-JP" altLang="en-US" sz="1200" dirty="0">
                <a:solidFill>
                  <a:schemeClr val="tx1"/>
                </a:solidFill>
                <a:latin typeface="Meiryo UI" charset="-128"/>
                <a:ea typeface="Meiryo UI" charset="-128"/>
                <a:cs typeface="Meiryo UI" charset="-128"/>
              </a:rPr>
              <a:t>との引受時の</a:t>
            </a:r>
            <a:endParaRPr kumimoji="1" lang="en-US" altLang="ja-JP" sz="1200" dirty="0">
              <a:solidFill>
                <a:schemeClr val="tx1"/>
              </a:solidFill>
              <a:latin typeface="Meiryo UI" charset="-128"/>
              <a:ea typeface="Meiryo UI" charset="-128"/>
              <a:cs typeface="Meiryo UI" charset="-128"/>
            </a:endParaRPr>
          </a:p>
          <a:p>
            <a:pPr algn="ctr"/>
            <a:r>
              <a:rPr lang="ja-JP" altLang="en-US" sz="1200" dirty="0">
                <a:solidFill>
                  <a:schemeClr val="tx1"/>
                </a:solidFill>
                <a:latin typeface="Meiryo UI" charset="-128"/>
                <a:ea typeface="Meiryo UI" charset="-128"/>
                <a:cs typeface="Meiryo UI" charset="-128"/>
              </a:rPr>
              <a:t>ヒアインリング項目整理</a:t>
            </a:r>
            <a:r>
              <a:rPr lang="en-US" altLang="ja-JP" sz="1200" dirty="0">
                <a:solidFill>
                  <a:schemeClr val="tx1"/>
                </a:solidFill>
                <a:latin typeface="Meiryo UI" charset="-128"/>
                <a:ea typeface="Meiryo UI" charset="-128"/>
                <a:cs typeface="Meiryo UI" charset="-128"/>
              </a:rPr>
              <a:t>PJT </a:t>
            </a:r>
            <a:endParaRPr kumimoji="1" lang="ja-JP" altLang="en-US" sz="1200" dirty="0">
              <a:solidFill>
                <a:schemeClr val="tx1"/>
              </a:solidFill>
              <a:latin typeface="Meiryo UI" charset="-128"/>
              <a:ea typeface="Meiryo UI" charset="-128"/>
              <a:cs typeface="Meiryo UI" charset="-128"/>
            </a:endParaRPr>
          </a:p>
        </p:txBody>
      </p:sp>
      <p:sp>
        <p:nvSpPr>
          <p:cNvPr id="18" name="テキスト ボックス 17"/>
          <p:cNvSpPr txBox="1"/>
          <p:nvPr/>
        </p:nvSpPr>
        <p:spPr>
          <a:xfrm>
            <a:off x="7406259" y="3789040"/>
            <a:ext cx="1412566" cy="276999"/>
          </a:xfrm>
          <a:prstGeom prst="rect">
            <a:avLst/>
          </a:prstGeom>
          <a:noFill/>
        </p:spPr>
        <p:txBody>
          <a:bodyPr wrap="none" rtlCol="0">
            <a:spAutoFit/>
          </a:bodyPr>
          <a:lstStyle/>
          <a:p>
            <a:r>
              <a:rPr kumimoji="1" lang="ja-JP" altLang="en-US" sz="1200" dirty="0">
                <a:latin typeface="Meiryo UI" charset="-128"/>
                <a:ea typeface="Meiryo UI" charset="-128"/>
                <a:cs typeface="Meiryo UI" charset="-128"/>
              </a:rPr>
              <a:t>サイバー空間・</a:t>
            </a:r>
            <a:r>
              <a:rPr lang="en-US" altLang="ja-JP" sz="1200" dirty="0">
                <a:latin typeface="Meiryo UI" charset="-128"/>
                <a:ea typeface="Meiryo UI" charset="-128"/>
                <a:cs typeface="Meiryo UI" charset="-128"/>
              </a:rPr>
              <a:t>D</a:t>
            </a:r>
            <a:r>
              <a:rPr kumimoji="1" lang="en-US" altLang="ja-JP" sz="1200" dirty="0">
                <a:latin typeface="Meiryo UI" charset="-128"/>
                <a:ea typeface="Meiryo UI" charset="-128"/>
                <a:cs typeface="Meiryo UI" charset="-128"/>
              </a:rPr>
              <a:t>ata</a:t>
            </a:r>
            <a:endParaRPr kumimoji="1" lang="ja-JP" altLang="en-US" sz="1200" dirty="0">
              <a:latin typeface="Meiryo UI" charset="-128"/>
              <a:ea typeface="Meiryo UI" charset="-128"/>
              <a:cs typeface="Meiryo UI" charset="-128"/>
            </a:endParaRPr>
          </a:p>
        </p:txBody>
      </p:sp>
      <p:sp>
        <p:nvSpPr>
          <p:cNvPr id="62" name="角丸四角形 61"/>
          <p:cNvSpPr/>
          <p:nvPr/>
        </p:nvSpPr>
        <p:spPr>
          <a:xfrm>
            <a:off x="5223890" y="5302666"/>
            <a:ext cx="1662458" cy="655337"/>
          </a:xfrm>
          <a:prstGeom prst="roundRect">
            <a:avLst/>
          </a:prstGeom>
          <a:pattFill prst="wdUpDiag">
            <a:fgClr>
              <a:schemeClr val="accent3">
                <a:lumMod val="20000"/>
                <a:lumOff val="80000"/>
              </a:schemeClr>
            </a:fgClr>
            <a:bgClr>
              <a:schemeClr val="bg1"/>
            </a:bgClr>
          </a:patt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charset="-128"/>
                <a:ea typeface="Meiryo UI" charset="-128"/>
                <a:cs typeface="Meiryo UI" charset="-128"/>
              </a:rPr>
              <a:t>ベンダーモニタリング</a:t>
            </a:r>
            <a:endParaRPr kumimoji="1" lang="en-US" altLang="ja-JP" sz="1200" dirty="0">
              <a:solidFill>
                <a:schemeClr val="tx1"/>
              </a:solidFill>
              <a:latin typeface="Meiryo UI" charset="-128"/>
              <a:ea typeface="Meiryo UI" charset="-128"/>
              <a:cs typeface="Meiryo UI" charset="-128"/>
            </a:endParaRPr>
          </a:p>
          <a:p>
            <a:pPr algn="ctr"/>
            <a:r>
              <a:rPr lang="ja-JP" altLang="en-US" sz="1200" dirty="0">
                <a:solidFill>
                  <a:schemeClr val="tx1"/>
                </a:solidFill>
                <a:latin typeface="Meiryo UI" charset="-128"/>
                <a:ea typeface="Meiryo UI" charset="-128"/>
                <a:cs typeface="Meiryo UI" charset="-128"/>
              </a:rPr>
              <a:t>社員モニタリング</a:t>
            </a:r>
            <a:endParaRPr kumimoji="1" lang="ja-JP" altLang="en-US" sz="1200" dirty="0">
              <a:solidFill>
                <a:schemeClr val="tx1"/>
              </a:solidFill>
              <a:latin typeface="Meiryo UI" charset="-128"/>
              <a:ea typeface="Meiryo UI" charset="-128"/>
              <a:cs typeface="Meiryo UI" charset="-128"/>
            </a:endParaRPr>
          </a:p>
        </p:txBody>
      </p:sp>
      <p:sp>
        <p:nvSpPr>
          <p:cNvPr id="65" name="角丸四角形 64"/>
          <p:cNvSpPr/>
          <p:nvPr/>
        </p:nvSpPr>
        <p:spPr>
          <a:xfrm>
            <a:off x="7133005" y="5390554"/>
            <a:ext cx="1618874" cy="468000"/>
          </a:xfrm>
          <a:prstGeom prst="roundRect">
            <a:avLst/>
          </a:prstGeom>
          <a:pattFill prst="wdUpDiag">
            <a:fgClr>
              <a:schemeClr val="accent6">
                <a:lumMod val="20000"/>
                <a:lumOff val="80000"/>
              </a:schemeClr>
            </a:fgClr>
            <a:bgClr>
              <a:schemeClr val="bg1"/>
            </a:bgClr>
          </a:patt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charset="-128"/>
                <a:ea typeface="Meiryo UI" charset="-128"/>
                <a:cs typeface="Meiryo UI" charset="-128"/>
              </a:rPr>
              <a:t>インター</a:t>
            </a:r>
            <a:endParaRPr kumimoji="1" lang="en-US" altLang="ja-JP" sz="1200" dirty="0">
              <a:solidFill>
                <a:schemeClr val="tx1"/>
              </a:solidFill>
              <a:latin typeface="Meiryo UI" charset="-128"/>
              <a:ea typeface="Meiryo UI" charset="-128"/>
              <a:cs typeface="Meiryo UI" charset="-128"/>
            </a:endParaRPr>
          </a:p>
          <a:p>
            <a:pPr algn="ctr"/>
            <a:endParaRPr kumimoji="1" lang="ja-JP" altLang="en-US" sz="1400" dirty="0">
              <a:solidFill>
                <a:schemeClr val="tx1"/>
              </a:solidFill>
              <a:latin typeface="Meiryo UI" charset="-128"/>
              <a:ea typeface="Meiryo UI" charset="-128"/>
              <a:cs typeface="Meiryo UI" charset="-128"/>
            </a:endParaRPr>
          </a:p>
        </p:txBody>
      </p:sp>
      <p:sp>
        <p:nvSpPr>
          <p:cNvPr id="66" name="角丸四角形 65"/>
          <p:cNvSpPr/>
          <p:nvPr/>
        </p:nvSpPr>
        <p:spPr>
          <a:xfrm>
            <a:off x="7133005" y="2880000"/>
            <a:ext cx="1618874" cy="468000"/>
          </a:xfrm>
          <a:prstGeom prst="roundRect">
            <a:avLst/>
          </a:prstGeom>
          <a:pattFill prst="wdUpDiag">
            <a:fgClr>
              <a:schemeClr val="accent6">
                <a:lumMod val="20000"/>
                <a:lumOff val="80000"/>
              </a:schemeClr>
            </a:fgClr>
            <a:bgClr>
              <a:schemeClr val="bg1"/>
            </a:bgClr>
          </a:patt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200" dirty="0">
                <a:solidFill>
                  <a:schemeClr val="tx1"/>
                </a:solidFill>
                <a:latin typeface="Meiryo UI" charset="-128"/>
                <a:ea typeface="Meiryo UI" charset="-128"/>
                <a:cs typeface="Meiryo UI" charset="-128"/>
              </a:rPr>
              <a:t>インター</a:t>
            </a:r>
            <a:endParaRPr kumimoji="1" lang="en-US" altLang="ja-JP" sz="1200" dirty="0">
              <a:solidFill>
                <a:schemeClr val="tx1"/>
              </a:solidFill>
              <a:latin typeface="Meiryo UI" charset="-128"/>
              <a:ea typeface="Meiryo UI" charset="-128"/>
              <a:cs typeface="Meiryo UI" charset="-128"/>
            </a:endParaRPr>
          </a:p>
          <a:p>
            <a:pPr algn="ctr"/>
            <a:endParaRPr kumimoji="1" lang="en-US" altLang="ja-JP" sz="1400" dirty="0">
              <a:solidFill>
                <a:schemeClr val="tx1"/>
              </a:solidFill>
              <a:latin typeface="Meiryo UI" charset="-128"/>
              <a:ea typeface="Meiryo UI" charset="-128"/>
              <a:cs typeface="Meiryo UI" charset="-128"/>
            </a:endParaRPr>
          </a:p>
        </p:txBody>
      </p:sp>
      <p:pic>
        <p:nvPicPr>
          <p:cNvPr id="9" name="図 8"/>
          <p:cNvPicPr>
            <a:picLocks noChangeAspect="1"/>
          </p:cNvPicPr>
          <p:nvPr/>
        </p:nvPicPr>
        <p:blipFill rotWithShape="1">
          <a:blip r:embed="rId10"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836400" y="1916832"/>
            <a:ext cx="720000" cy="404286"/>
          </a:xfrm>
          <a:prstGeom prst="rect">
            <a:avLst/>
          </a:prstGeom>
        </p:spPr>
      </p:pic>
      <p:pic>
        <p:nvPicPr>
          <p:cNvPr id="10" name="図 9"/>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875200" y="2017786"/>
            <a:ext cx="720000" cy="202378"/>
          </a:xfrm>
          <a:prstGeom prst="rect">
            <a:avLst/>
          </a:prstGeom>
        </p:spPr>
      </p:pic>
      <p:pic>
        <p:nvPicPr>
          <p:cNvPr id="14" name="図 13"/>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377651" y="4755229"/>
            <a:ext cx="720000" cy="241621"/>
          </a:xfrm>
          <a:prstGeom prst="rect">
            <a:avLst/>
          </a:prstGeom>
        </p:spPr>
      </p:pic>
      <p:pic>
        <p:nvPicPr>
          <p:cNvPr id="15" name="図 14"/>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5069870" y="3615667"/>
            <a:ext cx="720000" cy="209079"/>
          </a:xfrm>
          <a:prstGeom prst="rect">
            <a:avLst/>
          </a:prstGeom>
        </p:spPr>
      </p:pic>
      <p:pic>
        <p:nvPicPr>
          <p:cNvPr id="16" name="図 15"/>
          <p:cNvPicPr>
            <a:picLocks noChangeAspect="1"/>
          </p:cNvPicPr>
          <p:nvPr/>
        </p:nvPicPr>
        <p:blipFill>
          <a:blip r:embed="rId14"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582442" y="5615221"/>
            <a:ext cx="720000" cy="258956"/>
          </a:xfrm>
          <a:prstGeom prst="rect">
            <a:avLst/>
          </a:prstGeom>
        </p:spPr>
      </p:pic>
      <p:pic>
        <p:nvPicPr>
          <p:cNvPr id="17" name="図 16"/>
          <p:cNvPicPr>
            <a:picLocks noChangeAspect="1"/>
          </p:cNvPicPr>
          <p:nvPr/>
        </p:nvPicPr>
        <p:blipFill>
          <a:blip r:embed="rId15"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04048" y="3620285"/>
            <a:ext cx="720000" cy="163440"/>
          </a:xfrm>
          <a:prstGeom prst="rect">
            <a:avLst/>
          </a:prstGeom>
        </p:spPr>
      </p:pic>
      <p:pic>
        <p:nvPicPr>
          <p:cNvPr id="20" name="図 19"/>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7582442" y="3056620"/>
            <a:ext cx="720000" cy="269353"/>
          </a:xfrm>
          <a:prstGeom prst="rect">
            <a:avLst/>
          </a:prstGeom>
        </p:spPr>
      </p:pic>
    </p:spTree>
    <p:extLst>
      <p:ext uri="{BB962C8B-B14F-4D97-AF65-F5344CB8AC3E}">
        <p14:creationId xmlns:p14="http://schemas.microsoft.com/office/powerpoint/2010/main" val="1236365972"/>
      </p:ext>
    </p:extLst>
  </p:cSld>
  <p:clrMapOvr>
    <a:masterClrMapping/>
  </p:clrMapOvr>
</p:sld>
</file>

<file path=ppt/theme/theme1.xml><?xml version="1.0" encoding="utf-8"?>
<a:theme xmlns:a="http://schemas.openxmlformats.org/drawingml/2006/main" name="6[1].msad_ppt_form_eng">
  <a:themeElements>
    <a:clrScheme name="グレースケール">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6[1].msad_ppt_form_eng">
      <a:majorFont>
        <a:latin typeface="ＭＳ Ｐゴシック"/>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rtlCol="0" anchor="ctr"/>
      <a:lstStyle>
        <a:defPPr algn="ctr">
          <a:defRPr kumimoji="1" sz="1100" dirty="0">
            <a:latin typeface="Meiryo UI" panose="020B0604030504040204" pitchFamily="34" charset="-128"/>
            <a:ea typeface="Meiryo UI" panose="020B0604030504040204" pitchFamily="34" charset="-128"/>
            <a:cs typeface="Meiryo UI" panose="020B0604030504040204" pitchFamily="34" charset="-128"/>
          </a:defRPr>
        </a:defPPr>
      </a:lstStyle>
      <a:style>
        <a:lnRef idx="1">
          <a:schemeClr val="accent1"/>
        </a:lnRef>
        <a:fillRef idx="0">
          <a:schemeClr val="accent1"/>
        </a:fillRef>
        <a:effectRef idx="0">
          <a:schemeClr val="accent1"/>
        </a:effectRef>
        <a:fontRef idx="minor">
          <a:schemeClr val="tx1"/>
        </a:fontRef>
      </a:style>
    </a:spDef>
    <a:txDef>
      <a:spPr>
        <a:noFill/>
      </a:spPr>
      <a:bodyPr wrap="none" rtlCol="0">
        <a:spAutoFit/>
      </a:bodyPr>
      <a:lstStyle>
        <a:defPPr>
          <a:defRPr dirty="0" smtClean="0">
            <a:latin typeface="Meiryo UI" charset="-128"/>
            <a:ea typeface="Meiryo UI" charset="-128"/>
            <a:cs typeface="Meiryo UI" charset="-128"/>
          </a:defRPr>
        </a:defPPr>
      </a:lstStyle>
    </a:txDef>
  </a:objectDefaults>
  <a:extraClrSchemeLst>
    <a:extraClrScheme>
      <a:clrScheme name="6[1].msad_ppt_form_eng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msad_ppt_form_eng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msad_ppt_form_eng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msad_ppt_form_eng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msad_ppt_form_e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msad_ppt_form_e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msad_ppt_form_e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015A01428AB28E418F0A0A7B3314896A" ma:contentTypeVersion="6" ma:contentTypeDescription="新しいドキュメントを作成します。" ma:contentTypeScope="" ma:versionID="50aa18d7a31112c5f50f6a77a40279e8">
  <xsd:schema xmlns:xsd="http://www.w3.org/2001/XMLSchema" xmlns:xs="http://www.w3.org/2001/XMLSchema" xmlns:p="http://schemas.microsoft.com/office/2006/metadata/properties" xmlns:ns1="http://schemas.microsoft.com/sharepoint/v3" targetNamespace="http://schemas.microsoft.com/office/2006/metadata/properties" ma:root="true" ma:fieldsID="b3bc7b5257ee23fd26ee58bc1286e936" ns1:_="">
    <xsd:import namespace="http://schemas.microsoft.com/sharepoint/v3"/>
    <xsd:element name="properties">
      <xsd:complexType>
        <xsd:sequence>
          <xsd:element name="documentManagement">
            <xsd:complexType>
              <xsd:all>
                <xsd:element ref="ns1:_dlc_ExpireDateSaved" minOccurs="0"/>
                <xsd:element ref="ns1:_dlc_ExpireDate" minOccurs="0"/>
                <xsd:element ref="ns1:_dlc_Exem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8" nillable="true" ma:displayName="元の有効期限" ma:hidden="true" ma:internalName="_dlc_ExpireDateSaved" ma:readOnly="true">
      <xsd:simpleType>
        <xsd:restriction base="dms:DateTime"/>
      </xsd:simpleType>
    </xsd:element>
    <xsd:element name="_dlc_ExpireDate" ma:index="9" nillable="true" ma:displayName="期日" ma:hidden="true" ma:internalName="_dlc_ExpireDate" ma:readOnly="true">
      <xsd:simpleType>
        <xsd:restriction base="dms:DateTime"/>
      </xsd:simpleType>
    </xsd:element>
    <xsd:element name="_dlc_Exempt" ma:index="10" nillable="true" ma:displayName="ポリシー適用除外" ma:hidden="true" ma:internalName="_dlc_Exempt"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LongProperties xmlns="http://schemas.microsoft.com/office/2006/metadata/longProperties"/>
</file>

<file path=customXml/itemProps1.xml><?xml version="1.0" encoding="utf-8"?>
<ds:datastoreItem xmlns:ds="http://schemas.openxmlformats.org/officeDocument/2006/customXml" ds:itemID="{C5A33CEC-E0AA-47D1-B62A-69DE43D7540D}">
  <ds:schemaRefs>
    <ds:schemaRef ds:uri="http://schemas.microsoft.com/sharepoint/v3/contenttype/forms"/>
  </ds:schemaRefs>
</ds:datastoreItem>
</file>

<file path=customXml/itemProps2.xml><?xml version="1.0" encoding="utf-8"?>
<ds:datastoreItem xmlns:ds="http://schemas.openxmlformats.org/officeDocument/2006/customXml" ds:itemID="{4648474B-E60B-4BFA-8453-71A50FFA64FE}">
  <ds:schemaRefs>
    <ds:schemaRef ds:uri="http://purl.org/dc/elements/1.1/"/>
    <ds:schemaRef ds:uri="http://purl.org/dc/terms/"/>
    <ds:schemaRef ds:uri="http://schemas.microsoft.com/office/2006/metadata/properties"/>
    <ds:schemaRef ds:uri="http://schemas.microsoft.com/office/infopath/2007/PartnerControls"/>
    <ds:schemaRef ds:uri="http://schemas.openxmlformats.org/package/2006/metadata/core-properties"/>
    <ds:schemaRef ds:uri="http://schemas.microsoft.com/office/2006/documentManagement/types"/>
    <ds:schemaRef ds:uri="http://purl.org/dc/dcmitype/"/>
    <ds:schemaRef ds:uri="http://schemas.microsoft.com/sharepoint/v3"/>
    <ds:schemaRef ds:uri="http://www.w3.org/XML/1998/namespace"/>
  </ds:schemaRefs>
</ds:datastoreItem>
</file>

<file path=customXml/itemProps3.xml><?xml version="1.0" encoding="utf-8"?>
<ds:datastoreItem xmlns:ds="http://schemas.openxmlformats.org/officeDocument/2006/customXml" ds:itemID="{0507EF12-A637-46E2-B7D8-AFD27FA83E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2A77F18F-0B57-4494-B1AA-B69319836338}">
  <ds:schemaRefs>
    <ds:schemaRef ds:uri="http://schemas.microsoft.com/office/2006/metadata/longProperties"/>
  </ds:schemaRefs>
</ds:datastoreItem>
</file>

<file path=docProps/app.xml><?xml version="1.0" encoding="utf-8"?>
<Properties xmlns="http://schemas.openxmlformats.org/officeDocument/2006/extended-properties" xmlns:vt="http://schemas.openxmlformats.org/officeDocument/2006/docPropsVTypes">
  <Template/>
  <TotalTime>14456</TotalTime>
  <Words>2269</Words>
  <Application>Microsoft Office PowerPoint</Application>
  <PresentationFormat>画面に合わせる (4:3)</PresentationFormat>
  <Paragraphs>316</Paragraphs>
  <Slides>19</Slides>
  <Notes>15</Notes>
  <HiddenSlides>0</HiddenSlides>
  <MMClips>0</MMClips>
  <ScaleCrop>false</ScaleCrop>
  <HeadingPairs>
    <vt:vector size="4" baseType="variant">
      <vt:variant>
        <vt:lpstr>テーマ</vt:lpstr>
      </vt:variant>
      <vt:variant>
        <vt:i4>1</vt:i4>
      </vt:variant>
      <vt:variant>
        <vt:lpstr>スライド タイトル</vt:lpstr>
      </vt:variant>
      <vt:variant>
        <vt:i4>19</vt:i4>
      </vt:variant>
    </vt:vector>
  </HeadingPairs>
  <TitlesOfParts>
    <vt:vector size="20" baseType="lpstr">
      <vt:lpstr>6[1].msad_ppt_form_eng</vt:lpstr>
      <vt:lpstr>サイバーセキュリティ連絡会 2018年1月30日</vt:lpstr>
      <vt:lpstr>アジェンダ</vt:lpstr>
      <vt:lpstr>自己紹介</vt:lpstr>
      <vt:lpstr>サイバーセキュリティ研究会とは</vt:lpstr>
      <vt:lpstr>サイバーセキュリティ研究会概要</vt:lpstr>
      <vt:lpstr>佐々木顧問プロフィール</vt:lpstr>
      <vt:lpstr>連絡会の検討テーマ</vt:lpstr>
      <vt:lpstr>外部評価（Bitsight活用に向けて）〜サイバーセキュリティの現状〜</vt:lpstr>
      <vt:lpstr>外部評価（Bitsight活用に向けて）　〜現状のプロジェクト〜</vt:lpstr>
      <vt:lpstr>外部評価（Bitsight活用に向けて）　〜外部評価サービスの概要〜</vt:lpstr>
      <vt:lpstr>外部評価（Bitsight活用に向けて）</vt:lpstr>
      <vt:lpstr>外部評価（Bitsight活用に向けて）</vt:lpstr>
      <vt:lpstr>リスク計量</vt:lpstr>
      <vt:lpstr>リスク計量</vt:lpstr>
      <vt:lpstr>目指すべきコンサルティング領域</vt:lpstr>
      <vt:lpstr>コンサルッティング領域</vt:lpstr>
      <vt:lpstr>次回の予定</vt:lpstr>
      <vt:lpstr>サイバーセキュリティ研究会・今後のスケジュール（案）</vt:lpstr>
      <vt:lpstr>2月、3月のカレンダー</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三井住友海上火災保険株式会社</dc:creator>
  <cp:lastModifiedBy>三井住友海上火災保険株式会社</cp:lastModifiedBy>
  <cp:revision>219</cp:revision>
  <cp:lastPrinted>2016-06-01T07:45:52Z</cp:lastPrinted>
  <dcterms:created xsi:type="dcterms:W3CDTF">2016-06-01T01:27:20Z</dcterms:created>
  <dcterms:modified xsi:type="dcterms:W3CDTF">2018-01-29T10:21:07Z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RetentionFormula">
    <vt:lpwstr/>
  </property>
  <property fmtid="{D5CDD505-2E9C-101B-9397-08002B2CF9AE}" pid="3" name="_dlc_policyId">
    <vt:lpwstr>/sites/H1N/private-site/DocLib/11ＩＣＴ_40お客さま以外</vt:lpwstr>
  </property>
</Properties>
</file>